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300" r:id="rId5"/>
    <p:sldId id="286" r:id="rId6"/>
    <p:sldId id="264" r:id="rId7"/>
    <p:sldId id="287" r:id="rId8"/>
    <p:sldId id="288" r:id="rId9"/>
    <p:sldId id="310" r:id="rId10"/>
    <p:sldId id="289" r:id="rId11"/>
    <p:sldId id="303" r:id="rId12"/>
    <p:sldId id="283" r:id="rId13"/>
    <p:sldId id="290" r:id="rId14"/>
    <p:sldId id="296" r:id="rId15"/>
    <p:sldId id="297" r:id="rId16"/>
    <p:sldId id="298" r:id="rId17"/>
    <p:sldId id="305" r:id="rId18"/>
    <p:sldId id="306" r:id="rId19"/>
    <p:sldId id="311" r:id="rId20"/>
    <p:sldId id="267" r:id="rId21"/>
    <p:sldId id="281" r:id="rId22"/>
    <p:sldId id="279" r:id="rId23"/>
    <p:sldId id="278" r:id="rId24"/>
    <p:sldId id="269" r:id="rId25"/>
    <p:sldId id="280" r:id="rId26"/>
    <p:sldId id="271" r:id="rId27"/>
    <p:sldId id="312" r:id="rId28"/>
    <p:sldId id="272" r:id="rId29"/>
    <p:sldId id="273" r:id="rId30"/>
    <p:sldId id="292" r:id="rId31"/>
    <p:sldId id="291" r:id="rId32"/>
    <p:sldId id="294" r:id="rId33"/>
    <p:sldId id="293" r:id="rId34"/>
    <p:sldId id="274" r:id="rId35"/>
    <p:sldId id="277" r:id="rId36"/>
  </p:sldIdLst>
  <p:sldSz cx="9144000" cy="6858000" type="screen4x3"/>
  <p:notesSz cx="6645275" cy="97774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72454" autoAdjust="0"/>
  </p:normalViewPr>
  <p:slideViewPr>
    <p:cSldViewPr snapToGrid="0">
      <p:cViewPr varScale="1">
        <p:scale>
          <a:sx n="52" d="100"/>
          <a:sy n="52" d="100"/>
        </p:scale>
        <p:origin x="-159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184343675" cy="18434367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79619" cy="488871"/>
          </a:xfrm>
          <a:prstGeom prst="rect">
            <a:avLst/>
          </a:prstGeom>
        </p:spPr>
        <p:txBody>
          <a:bodyPr vert="horz" lIns="89794" tIns="44897" rIns="89794" bIns="44897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64119" y="1"/>
            <a:ext cx="2879619" cy="488871"/>
          </a:xfrm>
          <a:prstGeom prst="rect">
            <a:avLst/>
          </a:prstGeom>
        </p:spPr>
        <p:txBody>
          <a:bodyPr vert="horz" lIns="89794" tIns="44897" rIns="89794" bIns="44897" rtlCol="0"/>
          <a:lstStyle>
            <a:lvl1pPr algn="r">
              <a:defRPr sz="1200"/>
            </a:lvl1pPr>
          </a:lstStyle>
          <a:p>
            <a:fld id="{CB20505B-C357-48FD-81F7-7753B6A7499B}" type="datetimeFigureOut">
              <a:rPr lang="ru-RU" smtClean="0"/>
              <a:pPr/>
              <a:t>24.10.2009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286846"/>
            <a:ext cx="2879619" cy="488871"/>
          </a:xfrm>
          <a:prstGeom prst="rect">
            <a:avLst/>
          </a:prstGeom>
        </p:spPr>
        <p:txBody>
          <a:bodyPr vert="horz" lIns="89794" tIns="44897" rIns="89794" bIns="44897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64119" y="9286846"/>
            <a:ext cx="2879619" cy="488871"/>
          </a:xfrm>
          <a:prstGeom prst="rect">
            <a:avLst/>
          </a:prstGeom>
        </p:spPr>
        <p:txBody>
          <a:bodyPr vert="horz" lIns="89794" tIns="44897" rIns="89794" bIns="44897" rtlCol="0" anchor="b"/>
          <a:lstStyle>
            <a:lvl1pPr algn="r">
              <a:defRPr sz="1200"/>
            </a:lvl1pPr>
          </a:lstStyle>
          <a:p>
            <a:fld id="{62B00838-EA3F-46D7-B41A-0D4340B1C5E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79619" cy="488871"/>
          </a:xfrm>
          <a:prstGeom prst="rect">
            <a:avLst/>
          </a:prstGeom>
        </p:spPr>
        <p:txBody>
          <a:bodyPr vert="horz" lIns="89794" tIns="44897" rIns="89794" bIns="44897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64119" y="1"/>
            <a:ext cx="2879619" cy="488871"/>
          </a:xfrm>
          <a:prstGeom prst="rect">
            <a:avLst/>
          </a:prstGeom>
        </p:spPr>
        <p:txBody>
          <a:bodyPr vert="horz" lIns="89794" tIns="44897" rIns="89794" bIns="44897" rtlCol="0"/>
          <a:lstStyle>
            <a:lvl1pPr algn="r">
              <a:defRPr sz="1200"/>
            </a:lvl1pPr>
          </a:lstStyle>
          <a:p>
            <a:fld id="{DD186F6C-787B-483D-A84D-92685AC7A4B0}" type="datetimeFigureOut">
              <a:rPr lang="ru-RU" smtClean="0"/>
              <a:pPr/>
              <a:t>24.10.2009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79475" y="733425"/>
            <a:ext cx="4886325" cy="366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94" tIns="44897" rIns="89794" bIns="44897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4528" y="4644272"/>
            <a:ext cx="5316220" cy="4399836"/>
          </a:xfrm>
          <a:prstGeom prst="rect">
            <a:avLst/>
          </a:prstGeom>
        </p:spPr>
        <p:txBody>
          <a:bodyPr vert="horz" lIns="89794" tIns="44897" rIns="89794" bIns="44897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286846"/>
            <a:ext cx="2879619" cy="488871"/>
          </a:xfrm>
          <a:prstGeom prst="rect">
            <a:avLst/>
          </a:prstGeom>
        </p:spPr>
        <p:txBody>
          <a:bodyPr vert="horz" lIns="89794" tIns="44897" rIns="89794" bIns="44897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64119" y="9286846"/>
            <a:ext cx="2879619" cy="488871"/>
          </a:xfrm>
          <a:prstGeom prst="rect">
            <a:avLst/>
          </a:prstGeom>
        </p:spPr>
        <p:txBody>
          <a:bodyPr vert="horz" lIns="89794" tIns="44897" rIns="89794" bIns="44897" rtlCol="0" anchor="b"/>
          <a:lstStyle>
            <a:lvl1pPr algn="r">
              <a:defRPr sz="1200"/>
            </a:lvl1pPr>
          </a:lstStyle>
          <a:p>
            <a:fld id="{8A1CBEF4-3C74-4143-AD8B-FBBA1AFC5CE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Здравствуйте!</a:t>
            </a:r>
          </a:p>
          <a:p>
            <a:endParaRPr lang="ru-RU" dirty="0" smtClean="0"/>
          </a:p>
          <a:p>
            <a:r>
              <a:rPr lang="ru-RU" dirty="0" smtClean="0"/>
              <a:t>Я</a:t>
            </a:r>
            <a:r>
              <a:rPr lang="ru-RU" baseline="0" dirty="0" smtClean="0"/>
              <a:t> хотел бы представить вам результаты работы над диссертацией по теме…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Концептуальный слой РаВИС формируется на основе оболочек CAEBeans, которые мы будем называть </a:t>
            </a:r>
            <a:r>
              <a:rPr lang="ru-RU" i="1" dirty="0" smtClean="0"/>
              <a:t>проблемными</a:t>
            </a:r>
            <a:r>
              <a:rPr lang="ru-RU" dirty="0" smtClean="0"/>
              <a:t>. Пользовательский интерфейс, предоставляемый проблемным CAEBean, является основным средством взаимодействия пользователя с системой CAEBeans. Посредством проблемного CAEBean, ориентированного на решение конкретного класса задач инженерного моделирования, пользователь может произвести постановку задачи; проследить за ходом решения поставленной задачи; получить результаты решения.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</a:t>
            </a:r>
            <a:r>
              <a:rPr lang="ru-RU" baseline="0" dirty="0" smtClean="0"/>
              <a:t> данной диаграмме приведен пример логического плана решения задачи инженерного моделирования. Как можно заметить, в логическом плане предусмотрено параллельное решение задачи средствами пакетов </a:t>
            </a:r>
            <a:r>
              <a:rPr lang="en-US" baseline="0" dirty="0" smtClean="0"/>
              <a:t>ANSYS CFX </a:t>
            </a:r>
            <a:r>
              <a:rPr lang="ru-RU" baseline="0" dirty="0" smtClean="0"/>
              <a:t>и </a:t>
            </a:r>
            <a:r>
              <a:rPr lang="en-US" baseline="0" dirty="0" err="1" smtClean="0"/>
              <a:t>FlowVision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ru-RU" dirty="0" smtClean="0"/>
              <a:t>Узел действия логического плана реализует определенное действие инженерного моделирования. При исполнении узла действия, потоковый CAEBean обеспечивает взаимодействие с дескриптором задачи: получение значений входных параметров для инициации работы действия и запись значений выходных параметров, вычисленных в результате исполнения действия. Действие реализуется соответствующим компонентным CAEBean, находящимся на физическом слое РаВИС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Логический слой РаВИС представлен </a:t>
            </a:r>
            <a:r>
              <a:rPr lang="ru-RU" i="1" dirty="0" smtClean="0"/>
              <a:t>потоковым CAEBean</a:t>
            </a:r>
            <a:r>
              <a:rPr lang="ru-RU" dirty="0" smtClean="0"/>
              <a:t>, реализующим логический план решения определенного класса задач компьютерного моделирования. Для формирования логического плана используются элементы нотации </a:t>
            </a:r>
            <a:r>
              <a:rPr lang="ru-RU" i="1" dirty="0" smtClean="0"/>
              <a:t>диаграммы деятельности</a:t>
            </a:r>
            <a:r>
              <a:rPr lang="ru-RU" dirty="0" smtClean="0"/>
              <a:t> стандарта UML</a:t>
            </a:r>
            <a:r>
              <a:rPr lang="en-US" dirty="0" smtClean="0"/>
              <a:t> </a:t>
            </a:r>
            <a:r>
              <a:rPr lang="ru-RU" dirty="0" smtClean="0"/>
              <a:t>2.0.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Компонентные CAEBeans</a:t>
            </a:r>
            <a:r>
              <a:rPr lang="ru-RU" dirty="0" smtClean="0"/>
              <a:t>, представляющие физический слой РаВИС, отвечают за процесс постановки и решения отдельных действий инженерного моделирования средствами конкретных инженерных пакетов. Основная функция компонентного </a:t>
            </a:r>
            <a:r>
              <a:rPr lang="en-US" dirty="0" smtClean="0"/>
              <a:t>CAEBean </a:t>
            </a:r>
            <a:r>
              <a:rPr lang="ru-RU" dirty="0" smtClean="0"/>
              <a:t>– преобразование проблемно-ориентированного описания действия инженерного моделирования в </a:t>
            </a:r>
            <a:r>
              <a:rPr lang="ru-RU" i="1" dirty="0" smtClean="0"/>
              <a:t>компонентно-ориентированную форму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pPr defTabSz="897941">
              <a:defRPr/>
            </a:pPr>
            <a:r>
              <a:rPr lang="ru-RU" dirty="0" smtClean="0"/>
              <a:t>Компонентный CAEBean задает абстрактное действие, которое не может быть реализовано само по себе, так как не обеспечено реальными программными, аппаратными и лицензионными ресурсами. В процессе исполнения, каждому компонентному CAEBean должен быть найден и предоставлен физический ресурс, отвечающий всем требованиям, необходимым для реализации специфицированной в нем деятельности. В рамках системы CAEBeans, физические ресурсы реализуются посредством системных CAEBeans.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97941">
              <a:defRPr/>
            </a:pPr>
            <a:r>
              <a:rPr lang="ru-RU" i="1" dirty="0" smtClean="0"/>
              <a:t>Системным CAEBean</a:t>
            </a:r>
            <a:r>
              <a:rPr lang="ru-RU" dirty="0" smtClean="0"/>
              <a:t> называется оболочка системного слоя РаВИС, предоставляющая функциональные возможности физического ресурса в распределенной вычислительной среде и обеспечивающая сервисно ориентированный подход к постановке задач и получению результатов.</a:t>
            </a:r>
          </a:p>
          <a:p>
            <a:endParaRPr lang="en-US" dirty="0" smtClean="0"/>
          </a:p>
          <a:p>
            <a:r>
              <a:rPr lang="ru-RU" dirty="0" smtClean="0"/>
              <a:t>Системный CAEBean обеспечивает изолированное рабочее пространство для исполнения каждого действия инженерного моделирования; предоставляет программный интерфейс для загрузки исходных данных, удаленного запуска действия инженерного моделирования и передачи результатов решения.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Рассмотрим</a:t>
            </a:r>
            <a:r>
              <a:rPr lang="ru-RU" baseline="0" dirty="0" smtClean="0"/>
              <a:t> более подробно, каким образом производится разработка и исполнение РаВИС в соответствие с технологией </a:t>
            </a:r>
            <a:r>
              <a:rPr lang="en-US" baseline="0" dirty="0" smtClean="0"/>
              <a:t>CAEBeans </a:t>
            </a:r>
            <a:r>
              <a:rPr lang="ru-RU" baseline="0" dirty="0" smtClean="0"/>
              <a:t>и какие места в этом процессе занимают основные роли.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С помощью диалогового конструктора, прикладной</a:t>
            </a:r>
            <a:r>
              <a:rPr lang="ru-RU" baseline="0" dirty="0" smtClean="0"/>
              <a:t> программист создает корневой проблемный </a:t>
            </a:r>
            <a:r>
              <a:rPr lang="en-US" baseline="0" dirty="0" smtClean="0"/>
              <a:t>CAEBean</a:t>
            </a:r>
            <a:r>
              <a:rPr lang="ru-RU" baseline="0" dirty="0" smtClean="0"/>
              <a:t> и указывает его параметры.</a:t>
            </a:r>
          </a:p>
          <a:p>
            <a:r>
              <a:rPr lang="ru-RU" baseline="0" dirty="0" smtClean="0"/>
              <a:t>После этого, используя концепцию наследования он может сформировать дочерние </a:t>
            </a:r>
            <a:r>
              <a:rPr lang="en-US" baseline="0" dirty="0" smtClean="0"/>
              <a:t>CAEBean. </a:t>
            </a:r>
            <a:r>
              <a:rPr lang="ru-RU" baseline="0" dirty="0" smtClean="0"/>
              <a:t>Система запрашивает у него значения параметров, которые он фиксирует.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</a:t>
            </a:r>
            <a:r>
              <a:rPr lang="ru-RU" baseline="0" dirty="0" smtClean="0"/>
              <a:t> системы </a:t>
            </a:r>
            <a:r>
              <a:rPr lang="en-US" baseline="0" dirty="0" smtClean="0"/>
              <a:t>CAEBeans </a:t>
            </a:r>
            <a:r>
              <a:rPr lang="ru-RU" baseline="0" dirty="0" smtClean="0"/>
              <a:t>была выполнена оценка временных характеристик. Для </a:t>
            </a:r>
          </a:p>
          <a:p>
            <a:r>
              <a:rPr lang="ru-RU" baseline="0" dirty="0" smtClean="0"/>
              <a:t>этого была использована метрика среднего времени ответа, характеризующая </a:t>
            </a:r>
            <a:r>
              <a:rPr lang="ru-RU" dirty="0" smtClean="0"/>
              <a:t>насколько быстро происходит решение задач пользователей.</a:t>
            </a:r>
          </a:p>
          <a:p>
            <a:r>
              <a:rPr lang="ru-RU" dirty="0" smtClean="0"/>
              <a:t>Данная метрика была адоптирована в соответствие со спецификой системы </a:t>
            </a:r>
            <a:r>
              <a:rPr lang="en-US" dirty="0" smtClean="0"/>
              <a:t>CAEBeans.</a:t>
            </a:r>
            <a:endParaRPr lang="en-US" dirty="0" smtClean="0"/>
          </a:p>
          <a:p>
            <a:r>
              <a:rPr lang="ru-RU" dirty="0" smtClean="0"/>
              <a:t>Для оценки величин параметра </a:t>
            </a:r>
            <a:r>
              <a:rPr lang="ru-RU" i="1" dirty="0" smtClean="0"/>
              <a:t>ART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был произведен анализ текущих задач, решаемых суперкомпьютерным центром </a:t>
            </a:r>
            <a:r>
              <a:rPr lang="ru-RU" dirty="0" err="1" smtClean="0"/>
              <a:t>ЮУрГУ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smtClean="0"/>
              <a:t>На основе статистических данных и характеристиках вычислительной среды была произведена оценка среднего значения параметра </a:t>
            </a:r>
            <a:r>
              <a:rPr lang="en-US" dirty="0" smtClean="0"/>
              <a:t>ART.</a:t>
            </a:r>
          </a:p>
          <a:p>
            <a:r>
              <a:rPr lang="ru-RU" dirty="0" smtClean="0"/>
              <a:t>Она составила порядка 140 минут на типовую инженерную задачу.</a:t>
            </a:r>
          </a:p>
          <a:p>
            <a:r>
              <a:rPr lang="ru-RU" dirty="0" smtClean="0"/>
              <a:t>Решение аналогичной задачи «вручную» в распределенной вычислительной среде заняло бы порядка 430 минут. Соответственно, применение данной технологии обеспечивает значительное ускорение процесса решения задач инженерного моделирования и анализа в распределенной вычислительной среде.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CAEBeans Toolbox </a:t>
            </a:r>
            <a:r>
              <a:rPr lang="ru-RU" smtClean="0"/>
              <a:t>обеспечивает интегрированную среду разработки оболочек концептуального, логического и физического слоев.</a:t>
            </a:r>
          </a:p>
          <a:p>
            <a:r>
              <a:rPr lang="en-US" smtClean="0"/>
              <a:t>CAEBeans Portal </a:t>
            </a:r>
            <a:r>
              <a:rPr lang="ru-RU" smtClean="0"/>
              <a:t>– это Веб</a:t>
            </a:r>
            <a:r>
              <a:rPr lang="en-US" smtClean="0"/>
              <a:t>-</a:t>
            </a:r>
            <a:r>
              <a:rPr lang="ru-RU" smtClean="0"/>
              <a:t>портал, обеспечивающий запуск и получение результатов работы виртуальных испытательных стендов.</a:t>
            </a:r>
          </a:p>
          <a:p>
            <a:r>
              <a:rPr lang="en-US" smtClean="0"/>
              <a:t>CAEBeans Server – </a:t>
            </a:r>
            <a:r>
              <a:rPr lang="ru-RU" smtClean="0"/>
              <a:t>отвечает за хранение и интерпретацию </a:t>
            </a:r>
            <a:r>
              <a:rPr lang="en-US" smtClean="0"/>
              <a:t>CAE</a:t>
            </a:r>
            <a:r>
              <a:rPr lang="ru-RU" smtClean="0"/>
              <a:t>-проектов, исполнение </a:t>
            </a:r>
            <a:r>
              <a:rPr lang="en-US" smtClean="0"/>
              <a:t>CAE</a:t>
            </a:r>
            <a:r>
              <a:rPr lang="ru-RU" smtClean="0"/>
              <a:t>-заданий.</a:t>
            </a:r>
            <a:endParaRPr lang="en-US" smtClean="0"/>
          </a:p>
          <a:p>
            <a:r>
              <a:rPr lang="en-US" smtClean="0"/>
              <a:t>CAEBeans Broker – </a:t>
            </a:r>
            <a:r>
              <a:rPr lang="ru-RU" smtClean="0"/>
              <a:t>автоматизированная система регистрации, анализа и предоставления CAE-ресурсов</a:t>
            </a:r>
            <a:r>
              <a:rPr lang="en-US" smtClean="0"/>
              <a:t>.</a:t>
            </a:r>
            <a:endParaRPr lang="ru-RU" smtClean="0"/>
          </a:p>
          <a:p>
            <a:endParaRPr lang="ru-RU" smtClean="0"/>
          </a:p>
          <a:p>
            <a:endParaRPr lang="ru-RU" smtClean="0"/>
          </a:p>
          <a:p>
            <a:endParaRPr lang="ru-RU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ru-RU" dirty="0" smtClean="0"/>
              <a:t>Функционал системы CAEBeans основывается на возможностях, предоставляемых различными компонентами базового CAE-пакета. Множество таких компонентов назовем </a:t>
            </a:r>
            <a:r>
              <a:rPr lang="ru-RU" i="1" dirty="0" smtClean="0"/>
              <a:t>базовыми компонентами </a:t>
            </a:r>
            <a:r>
              <a:rPr lang="ru-RU" u="sng" dirty="0" smtClean="0"/>
              <a:t>(</a:t>
            </a:r>
            <a:r>
              <a:rPr lang="ru-RU" b="1" dirty="0" smtClean="0"/>
              <a:t>БК</a:t>
            </a:r>
            <a:r>
              <a:rPr lang="ru-RU" dirty="0" smtClean="0"/>
              <a:t>). </a:t>
            </a:r>
            <a:r>
              <a:rPr lang="ru-RU" b="1" dirty="0" smtClean="0"/>
              <a:t>БК</a:t>
            </a:r>
            <a:r>
              <a:rPr lang="ru-RU" i="1" dirty="0" smtClean="0"/>
              <a:t> </a:t>
            </a:r>
            <a:r>
              <a:rPr lang="ru-RU" dirty="0" smtClean="0"/>
              <a:t>– это изолированное приложение, которое с точки зрения CAEBeans представляется как черный ящик, с определенным интерфейсом: существует тот или иной способ указать набор входных параметров, запустить процесс решения, получить промежуточные результаты решения или информацию о ходе решения, получить конечный результат.</a:t>
            </a:r>
          </a:p>
          <a:p>
            <a:pPr eaLnBrk="1" hangingPunct="1">
              <a:spcBef>
                <a:spcPct val="0"/>
              </a:spcBef>
            </a:pPr>
            <a:r>
              <a:rPr lang="ru-RU" b="1" dirty="0" smtClean="0"/>
              <a:t>БК</a:t>
            </a:r>
            <a:r>
              <a:rPr lang="ru-RU" dirty="0" smtClean="0"/>
              <a:t>, сами по себе, не поддерживают возможности удаленной постановки задачи и предоставления результата удаленному пользователю. Для обеспечения такого функционала, отдельно для каждого </a:t>
            </a:r>
            <a:r>
              <a:rPr lang="ru-RU" b="1" dirty="0" smtClean="0"/>
              <a:t>БК</a:t>
            </a:r>
            <a:r>
              <a:rPr lang="ru-RU" dirty="0" smtClean="0"/>
              <a:t> разрабатывается оболочка, инкапсулирующая весь функционал </a:t>
            </a:r>
            <a:r>
              <a:rPr lang="ru-RU" b="1" dirty="0" smtClean="0"/>
              <a:t>БК</a:t>
            </a:r>
            <a:r>
              <a:rPr lang="ru-RU" dirty="0" smtClean="0"/>
              <a:t> и обеспечивающая </a:t>
            </a:r>
            <a:r>
              <a:rPr lang="ru-RU" dirty="0" err="1" smtClean="0"/>
              <a:t>сервисно-ориентированный</a:t>
            </a:r>
            <a:r>
              <a:rPr lang="ru-RU" dirty="0" smtClean="0"/>
              <a:t> подход к постановке задач и получению результатов. Такая оболочка называется </a:t>
            </a:r>
            <a:r>
              <a:rPr lang="ru-RU" b="1" dirty="0" smtClean="0"/>
              <a:t>компонентный </a:t>
            </a:r>
            <a:r>
              <a:rPr lang="en-US" b="1" dirty="0" smtClean="0"/>
              <a:t>CAEBean</a:t>
            </a:r>
            <a:r>
              <a:rPr lang="ru-RU" dirty="0" smtClean="0"/>
              <a:t>. Таким образом, </a:t>
            </a:r>
            <a:r>
              <a:rPr lang="ru-RU" b="1" dirty="0" smtClean="0"/>
              <a:t>компонентный </a:t>
            </a:r>
            <a:r>
              <a:rPr lang="en-US" b="1" dirty="0" smtClean="0"/>
              <a:t>CAEBean</a:t>
            </a:r>
            <a:r>
              <a:rPr lang="en-US" dirty="0" smtClean="0"/>
              <a:t> </a:t>
            </a:r>
            <a:r>
              <a:rPr lang="ru-RU" dirty="0" smtClean="0"/>
              <a:t>выступает в виде адаптера, инкапсулирующего функционал </a:t>
            </a:r>
            <a:r>
              <a:rPr lang="ru-RU" b="1" dirty="0" smtClean="0"/>
              <a:t>БК</a:t>
            </a:r>
            <a:r>
              <a:rPr lang="ru-RU" dirty="0" smtClean="0"/>
              <a:t> и представляющий его в </a:t>
            </a:r>
            <a:r>
              <a:rPr lang="ru-RU" dirty="0" err="1" smtClean="0"/>
              <a:t>сервисно-ориентированной</a:t>
            </a:r>
            <a:r>
              <a:rPr lang="ru-RU" dirty="0" smtClean="0"/>
              <a:t> среде, обеспечивая удаленное использование его ресурсов.</a:t>
            </a:r>
          </a:p>
          <a:p>
            <a:pPr eaLnBrk="1" hangingPunct="1">
              <a:spcBef>
                <a:spcPct val="0"/>
              </a:spcBef>
            </a:pPr>
            <a:r>
              <a:rPr lang="ru-RU" dirty="0" smtClean="0"/>
              <a:t>Процесс взаимодействия </a:t>
            </a:r>
            <a:r>
              <a:rPr lang="ru-RU" b="1" dirty="0" smtClean="0"/>
              <a:t>компонентного </a:t>
            </a:r>
            <a:r>
              <a:rPr lang="en-US" b="1" dirty="0" smtClean="0"/>
              <a:t>CAEBean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ru-RU" b="1" dirty="0" smtClean="0"/>
              <a:t>БК</a:t>
            </a:r>
            <a:r>
              <a:rPr lang="ru-RU" dirty="0" smtClean="0"/>
              <a:t> зависит от того, какие методы автоматизации постановки задач поддерживает данный </a:t>
            </a:r>
            <a:r>
              <a:rPr lang="ru-RU" b="1" dirty="0" smtClean="0"/>
              <a:t>БК</a:t>
            </a:r>
            <a:r>
              <a:rPr lang="ru-RU" dirty="0" smtClean="0"/>
              <a:t>. В результате проведенного анализа было определено, что практически все инженерные пакеты, изучаемые в рамках данного проекта, обладают широкими возможностями взаимодействия с внешними приложениями. </a:t>
            </a:r>
          </a:p>
        </p:txBody>
      </p:sp>
      <p:sp>
        <p:nvSpPr>
          <p:cNvPr id="37892" name="Номер слайда 3"/>
          <p:cNvSpPr txBox="1">
            <a:spLocks noGrp="1"/>
          </p:cNvSpPr>
          <p:nvPr/>
        </p:nvSpPr>
        <p:spPr bwMode="auto">
          <a:xfrm>
            <a:off x="3764472" y="9286910"/>
            <a:ext cx="2879727" cy="48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794" tIns="44897" rIns="89794" bIns="44897" anchor="b"/>
          <a:lstStyle/>
          <a:p>
            <a:pPr algn="r"/>
            <a:fld id="{15221CD4-B684-497F-B15C-A9D9F7561B68}" type="slidenum">
              <a:rPr lang="ru-RU" sz="1200"/>
              <a:pPr algn="r"/>
              <a:t>25</a:t>
            </a:fld>
            <a:endParaRPr lang="ru-RU" sz="12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</a:t>
            </a:r>
            <a:r>
              <a:rPr lang="ru-RU" baseline="0" dirty="0" smtClean="0"/>
              <a:t> данном слайде представлены основные публикации, в которых отражены результаты данной работы.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dirty="0" smtClean="0"/>
              <a:t>Современные</a:t>
            </a:r>
            <a:r>
              <a:rPr lang="ru-RU" baseline="0" dirty="0" smtClean="0"/>
              <a:t> промышленные предприятия, ориентированные на производство высокотехнологичной продукции, сегодня широко используют системы инженерного проектирования и анализа для моделирования производимой продукции. Это позволяет значительно сократить затраты на проведение испытаний, провести эксперименты, которые в реальности провести затруднительно или вовсе невозможно. Для поддержки процесса моделирования, наряду с реальными испытательными стендами все большее применение находят виртуальные испытательные стенды.</a:t>
            </a:r>
          </a:p>
          <a:p>
            <a:r>
              <a:rPr lang="ru-RU" baseline="0" dirty="0" smtClean="0"/>
              <a:t>Но полноценное использование систем инженерного проектирования и анализа невозможно без применения высокопроизводительных суперкомпьютерных систем. Разумной альтернативой формированию собственных суперкомпьютерных центов </a:t>
            </a:r>
            <a:r>
              <a:rPr lang="ru-RU" dirty="0" smtClean="0"/>
              <a:t>аренда вычислительных и программных ресурсов в режиме удаленного доступа у центров коллективного пользования, функционирующих при крупных университетах, академических институтах и других организациях.</a:t>
            </a:r>
            <a:endParaRPr lang="ru-RU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Наиболее перспективным подходом предоставления такого рода ресурсов является концепция облачных вычислений, предоставляющая пользователю проблемно-ориентированный сервис, обеспечивающий решение конкретного класса задач средствами ресурсов распределенной вычислительной среды. </a:t>
            </a:r>
          </a:p>
          <a:p>
            <a:r>
              <a:rPr lang="ru-RU" dirty="0" smtClean="0"/>
              <a:t>Концепция грид является наиболее распространенной концепцией формирования распределенных вычислительных сред на сегодняшний день. Архитектура </a:t>
            </a:r>
            <a:r>
              <a:rPr lang="ru-RU" i="1" dirty="0" smtClean="0"/>
              <a:t>грид</a:t>
            </a:r>
            <a:r>
              <a:rPr lang="ru-RU" dirty="0" smtClean="0"/>
              <a:t> ориентирована на стандартизованное совместное использование автономных географически-распределенных компьютерных ресурсов в зависимости от их доступности, производительности, цены и иных характеристик, важных для конечного пользователя</a:t>
            </a:r>
            <a:r>
              <a:rPr lang="en-US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Рассмотрим более детально</a:t>
            </a:r>
            <a:r>
              <a:rPr lang="ru-RU" baseline="0" dirty="0" smtClean="0"/>
              <a:t> структуру такого проблемно-ориентированного сервиса. Будем называть его РаВИС.</a:t>
            </a:r>
          </a:p>
          <a:p>
            <a:r>
              <a:rPr lang="ru-RU" baseline="0" dirty="0" smtClean="0"/>
              <a:t>РаВИС – это проблемно-ориентированный сервис, который использует ресурсы грид в целях инженерного проектирования и анализа </a:t>
            </a:r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r>
              <a:rPr lang="ru-RU" dirty="0" err="1" smtClean="0"/>
              <a:t>Грид-системы</a:t>
            </a:r>
            <a:r>
              <a:rPr lang="ru-RU" dirty="0" smtClean="0"/>
              <a:t> ориентированы на формирование виртуального пространства для прозрачного совместного использования распределенных ресурсов в рамках виртуальных организаций. </a:t>
            </a:r>
            <a:r>
              <a:rPr lang="ru-RU" i="1" dirty="0" smtClean="0"/>
              <a:t>Виртуальная организация</a:t>
            </a:r>
            <a:r>
              <a:rPr lang="ru-RU" dirty="0" smtClean="0"/>
              <a:t> – это ряд людей и/или организаций, объединенных общими правилами коллективного доступа к определенным вычислительным ресурсам </a:t>
            </a:r>
            <a:endParaRPr lang="en-US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Определение концепции облачных вычислений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ru-RU" dirty="0" smtClean="0"/>
              <a:t>В 2008 г. сформировалась новая концепция предоставления вычислительных ресурсов, названная «</a:t>
            </a:r>
            <a:r>
              <a:rPr lang="ru-RU" i="1" dirty="0" smtClean="0"/>
              <a:t>облачными вычислениями</a:t>
            </a:r>
            <a:r>
              <a:rPr lang="ru-RU" dirty="0" smtClean="0"/>
              <a:t>». До сих пор ведутся дискуссии о точном определении данной концепции и ее отличий от сервисно ориентированной архитектуры и грид</a:t>
            </a:r>
            <a:r>
              <a:rPr lang="en-US" dirty="0" smtClean="0"/>
              <a:t>. </a:t>
            </a:r>
            <a:r>
              <a:rPr lang="ru-RU" dirty="0" smtClean="0"/>
              <a:t>Облаком называется пул виртуальных ресурсов (таких как аппаратное обеспечение, платформы разработки или сервисы), для которых обеспечены легкий доступ и простота использования. Этот пул может быть динамически реконфигурирован для поддержки меняющейся нагрузки, обеспечивая оптимальное использование ресурсов.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ru-RU" dirty="0" smtClean="0"/>
              <a:t>Рассмотрим структуру РаВИС…</a:t>
            </a:r>
          </a:p>
          <a:p>
            <a:endParaRPr lang="ru-RU" dirty="0" smtClean="0"/>
          </a:p>
          <a:p>
            <a:r>
              <a:rPr lang="ru-RU" dirty="0" smtClean="0"/>
              <a:t>Можно выделить 3</a:t>
            </a:r>
            <a:r>
              <a:rPr lang="ru-RU" baseline="0" dirty="0" smtClean="0"/>
              <a:t> основных части РаВИС: интерфейс, обеспечивающий постановку и предоставление результатов решения пользователю; драйвер, обеспечивающий управление процессом решения задач инженерного моделирования и сервисы распределенной вычислительной среды, на средствами которых производится непосредственное решение задачи.</a:t>
            </a:r>
            <a:endParaRPr lang="ru-RU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</a:t>
            </a:r>
            <a:r>
              <a:rPr lang="ru-RU" baseline="0" dirty="0" smtClean="0"/>
              <a:t> соответствие с технологией </a:t>
            </a:r>
            <a:r>
              <a:rPr lang="en-US" baseline="0" dirty="0" smtClean="0"/>
              <a:t>CAEBeans</a:t>
            </a:r>
            <a:r>
              <a:rPr lang="ru-RU" baseline="0" dirty="0" smtClean="0"/>
              <a:t>, в структуре РаВИС выделяется 4 слоя, каждый из которых реализуется определенным типом </a:t>
            </a:r>
            <a:r>
              <a:rPr lang="en-US" baseline="0" dirty="0" smtClean="0"/>
              <a:t>CAEBean:</a:t>
            </a:r>
          </a:p>
          <a:p>
            <a:pPr marL="224485" indent="-224485">
              <a:buAutoNum type="arabicParenR"/>
            </a:pPr>
            <a:r>
              <a:rPr lang="en-US" baseline="0" dirty="0" smtClean="0"/>
              <a:t>2)  3)  4)</a:t>
            </a:r>
          </a:p>
          <a:p>
            <a:pPr marL="224485" indent="-224485"/>
            <a:r>
              <a:rPr lang="ru-RU" dirty="0" smtClean="0"/>
              <a:t>Далее будет более подробно описан каждый слой структуры РаВИС и</a:t>
            </a:r>
            <a:r>
              <a:rPr lang="ru-RU" baseline="0" dirty="0" smtClean="0"/>
              <a:t> соответствующие </a:t>
            </a:r>
            <a:r>
              <a:rPr lang="en-US" baseline="0" dirty="0" smtClean="0"/>
              <a:t>CAEBeans.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CBEF4-3C74-4143-AD8B-FBBA1AFC5CED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0B9F-F08E-455A-B32A-20BA862EE4D3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0DF7-3497-43E1-AF2B-CBE348D1A515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157A-F6D4-41D0-B930-72F2B3C854CE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DC92-4F0C-41A3-B032-C1C579A48490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0" y="1447320"/>
            <a:ext cx="7900988" cy="129542"/>
            <a:chOff x="0" y="1447320"/>
            <a:chExt cx="7900988" cy="1295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Прямоугольник 7"/>
            <p:cNvSpPr/>
            <p:nvPr userDrawn="1"/>
          </p:nvSpPr>
          <p:spPr>
            <a:xfrm>
              <a:off x="5476875" y="1447801"/>
              <a:ext cx="1579245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Прямоугольник 8"/>
            <p:cNvSpPr/>
            <p:nvPr userDrawn="1"/>
          </p:nvSpPr>
          <p:spPr>
            <a:xfrm>
              <a:off x="0" y="1447320"/>
              <a:ext cx="5510214" cy="1290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Прямоугольник 9"/>
            <p:cNvSpPr/>
            <p:nvPr userDrawn="1"/>
          </p:nvSpPr>
          <p:spPr>
            <a:xfrm>
              <a:off x="5495925" y="1490663"/>
              <a:ext cx="1978819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Прямоугольник 10"/>
            <p:cNvSpPr/>
            <p:nvPr userDrawn="1"/>
          </p:nvSpPr>
          <p:spPr>
            <a:xfrm>
              <a:off x="5507829" y="1531143"/>
              <a:ext cx="2393159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5A13-9FF9-4295-917E-BAC0A6BB938C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7BD5-1B4E-4B8D-B6F3-A4DCFCD8F50A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0" y="1447320"/>
            <a:ext cx="7900988" cy="129542"/>
            <a:chOff x="0" y="1447320"/>
            <a:chExt cx="7900988" cy="1295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Прямоугольник 8"/>
            <p:cNvSpPr/>
            <p:nvPr userDrawn="1"/>
          </p:nvSpPr>
          <p:spPr>
            <a:xfrm>
              <a:off x="5476875" y="1447801"/>
              <a:ext cx="1579245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Прямоугольник 9"/>
            <p:cNvSpPr/>
            <p:nvPr userDrawn="1"/>
          </p:nvSpPr>
          <p:spPr>
            <a:xfrm>
              <a:off x="0" y="1447320"/>
              <a:ext cx="5510214" cy="1290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Прямоугольник 10"/>
            <p:cNvSpPr/>
            <p:nvPr userDrawn="1"/>
          </p:nvSpPr>
          <p:spPr>
            <a:xfrm>
              <a:off x="5495925" y="1490663"/>
              <a:ext cx="1978819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Прямоугольник 11"/>
            <p:cNvSpPr/>
            <p:nvPr userDrawn="1"/>
          </p:nvSpPr>
          <p:spPr>
            <a:xfrm>
              <a:off x="5507829" y="1531143"/>
              <a:ext cx="2393159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AE8E-85BE-4DFC-BBDB-1550B00197EF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0" y="1447320"/>
            <a:ext cx="7900988" cy="129542"/>
            <a:chOff x="0" y="1447320"/>
            <a:chExt cx="7900988" cy="1295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Прямоугольник 10"/>
            <p:cNvSpPr/>
            <p:nvPr userDrawn="1"/>
          </p:nvSpPr>
          <p:spPr>
            <a:xfrm>
              <a:off x="5476875" y="1447801"/>
              <a:ext cx="1579245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Прямоугольник 11"/>
            <p:cNvSpPr/>
            <p:nvPr userDrawn="1"/>
          </p:nvSpPr>
          <p:spPr>
            <a:xfrm>
              <a:off x="0" y="1447320"/>
              <a:ext cx="5510214" cy="1290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Прямоугольник 12"/>
            <p:cNvSpPr/>
            <p:nvPr userDrawn="1"/>
          </p:nvSpPr>
          <p:spPr>
            <a:xfrm>
              <a:off x="5495925" y="1490663"/>
              <a:ext cx="1978819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>
              <a:off x="5507829" y="1531143"/>
              <a:ext cx="2393159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0E844-51FE-49BF-A526-2E0268037C79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0" y="1447320"/>
            <a:ext cx="7900988" cy="129542"/>
            <a:chOff x="0" y="1447320"/>
            <a:chExt cx="7900988" cy="1295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Прямоугольник 6"/>
            <p:cNvSpPr/>
            <p:nvPr userDrawn="1"/>
          </p:nvSpPr>
          <p:spPr>
            <a:xfrm>
              <a:off x="5476875" y="1447801"/>
              <a:ext cx="1579245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Прямоугольник 7"/>
            <p:cNvSpPr/>
            <p:nvPr userDrawn="1"/>
          </p:nvSpPr>
          <p:spPr>
            <a:xfrm>
              <a:off x="0" y="1447320"/>
              <a:ext cx="5510214" cy="1290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Прямоугольник 8"/>
            <p:cNvSpPr/>
            <p:nvPr userDrawn="1"/>
          </p:nvSpPr>
          <p:spPr>
            <a:xfrm>
              <a:off x="5495925" y="1490663"/>
              <a:ext cx="1978819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Прямоугольник 9"/>
            <p:cNvSpPr/>
            <p:nvPr userDrawn="1"/>
          </p:nvSpPr>
          <p:spPr>
            <a:xfrm>
              <a:off x="5507829" y="1531143"/>
              <a:ext cx="2393159" cy="4571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63000">
                  <a:schemeClr val="tx2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ru-RU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87C-3687-4E31-A313-68C9502EE80B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4AF2-A877-47B1-8C4A-1241AAA76F80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1248-75EA-431D-B8C2-E2FA6EBCD97E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967D8-B5C7-4DA1-96CA-81BCA841BECC}" type="datetime1">
              <a:rPr lang="ru-RU" smtClean="0"/>
              <a:pPr/>
              <a:t>24.10.2009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37032-50CA-4B28-9C37-2C0CAC45235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oleObject" Target="../embeddings/oleObject1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11" Type="http://schemas.openxmlformats.org/officeDocument/2006/relationships/image" Target="../media/image23.png"/><Relationship Id="rId5" Type="http://schemas.openxmlformats.org/officeDocument/2006/relationships/image" Target="../media/image28.png"/><Relationship Id="rId1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tags" Target="../tags/tag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46076" y="917568"/>
            <a:ext cx="8286808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ru-RU" sz="2800" b="1" cap="all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Сервисно </a:t>
            </a:r>
            <a:r>
              <a:rPr lang="ru-RU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ориентированный</a:t>
            </a:r>
            <a:r>
              <a:rPr lang="en-US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подход</a:t>
            </a:r>
            <a:r>
              <a:rPr lang="en-US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ru-RU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к </a:t>
            </a:r>
            <a:r>
              <a:rPr lang="ru-RU" sz="2800" b="1" cap="all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использованию </a:t>
            </a:r>
            <a:r>
              <a:rPr lang="ru-RU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систем</a:t>
            </a:r>
            <a:r>
              <a:rPr lang="en-US" sz="2800" b="1" cap="all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инженерного </a:t>
            </a:r>
            <a:r>
              <a:rPr lang="ru-RU" sz="2800" b="1" cap="all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проектирования и </a:t>
            </a:r>
            <a:r>
              <a:rPr lang="ru-RU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анализа</a:t>
            </a:r>
            <a:r>
              <a:rPr lang="en-US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в </a:t>
            </a:r>
            <a:r>
              <a:rPr lang="ru-RU" sz="2800" b="1" cap="all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распределенных вычислительных </a:t>
            </a:r>
            <a:r>
              <a:rPr lang="ru-RU" sz="2800" b="1" cap="all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средах</a:t>
            </a:r>
            <a:endParaRPr lang="ru-RU" sz="28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4852" y="3097670"/>
            <a:ext cx="7394626" cy="71755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05.13.11 - </a:t>
            </a:r>
            <a:r>
              <a:rPr lang="ru-RU" dirty="0">
                <a:solidFill>
                  <a:schemeClr val="tx1"/>
                </a:solidFill>
              </a:rPr>
              <a:t>математическое и программное обеспечение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 вычислительных машин, комплексов и компьютерных сетей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071538" y="4000504"/>
            <a:ext cx="6400800" cy="923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266688" y="3946530"/>
            <a:ext cx="8572560" cy="428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Диссертация на соискание ученой степени кандидата физико-математических наук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266688" y="4614650"/>
            <a:ext cx="8572560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3600" b="1" dirty="0" smtClean="0"/>
              <a:t>Г.И. Радченко</a:t>
            </a:r>
            <a:endParaRPr kumimoji="0" lang="ru-RU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3854448" y="5531611"/>
            <a:ext cx="5062582" cy="923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3200" dirty="0" smtClean="0"/>
              <a:t>Научный руководитель: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СОКОЛИНСКИЙ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Леонид Борисович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3200" baseline="0" dirty="0" smtClean="0"/>
              <a:t>доктор</a:t>
            </a:r>
            <a:r>
              <a:rPr lang="ru-RU" sz="3200" dirty="0" smtClean="0"/>
              <a:t> физ.-мат. наук, профессор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Проблемный </a:t>
            </a:r>
            <a:r>
              <a:rPr lang="en-US" dirty="0" smtClean="0"/>
              <a:t>CAEBean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10</a:t>
            </a:fld>
            <a:endParaRPr lang="ru-RU"/>
          </a:p>
        </p:txBody>
      </p:sp>
      <p:grpSp>
        <p:nvGrpSpPr>
          <p:cNvPr id="5" name="Группа 6"/>
          <p:cNvGrpSpPr>
            <a:grpSpLocks/>
          </p:cNvGrpSpPr>
          <p:nvPr/>
        </p:nvGrpSpPr>
        <p:grpSpPr bwMode="auto">
          <a:xfrm>
            <a:off x="480124" y="1728124"/>
            <a:ext cx="3602778" cy="4476644"/>
            <a:chOff x="296382" y="2422562"/>
            <a:chExt cx="3357563" cy="417195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382" y="2422562"/>
              <a:ext cx="3357563" cy="4171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 t="3058"/>
            <a:stretch>
              <a:fillRect/>
            </a:stretch>
          </p:blipFill>
          <p:spPr bwMode="auto">
            <a:xfrm>
              <a:off x="518005" y="4165969"/>
              <a:ext cx="2900362" cy="22653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</p:grpSp>
      <p:grpSp>
        <p:nvGrpSpPr>
          <p:cNvPr id="8" name="Группа 25"/>
          <p:cNvGrpSpPr>
            <a:grpSpLocks/>
          </p:cNvGrpSpPr>
          <p:nvPr/>
        </p:nvGrpSpPr>
        <p:grpSpPr bwMode="auto">
          <a:xfrm>
            <a:off x="5697723" y="1665657"/>
            <a:ext cx="2786063" cy="4429125"/>
            <a:chOff x="285720" y="1357298"/>
            <a:chExt cx="2786082" cy="4429156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285720" y="1357298"/>
              <a:ext cx="2786082" cy="44291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357158" y="1428736"/>
              <a:ext cx="257176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b="1" dirty="0"/>
                <a:t>Полный дескриптор </a:t>
              </a:r>
            </a:p>
            <a:p>
              <a:pPr algn="ctr"/>
              <a:r>
                <a:rPr lang="ru-RU" b="1" dirty="0"/>
                <a:t>задачи</a:t>
              </a:r>
            </a:p>
          </p:txBody>
        </p:sp>
        <p:cxnSp>
          <p:nvCxnSpPr>
            <p:cNvPr id="11" name="Прямая соединительная линия 10"/>
            <p:cNvCxnSpPr/>
            <p:nvPr/>
          </p:nvCxnSpPr>
          <p:spPr>
            <a:xfrm>
              <a:off x="285720" y="2141528"/>
              <a:ext cx="2786082" cy="1587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12" name="Таблица 11"/>
          <p:cNvGraphicFramePr>
            <a:graphicFrameLocks noGrp="1"/>
          </p:cNvGraphicFramePr>
          <p:nvPr/>
        </p:nvGraphicFramePr>
        <p:xfrm>
          <a:off x="5756461" y="2665782"/>
          <a:ext cx="2643206" cy="31432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4578"/>
                <a:gridCol w="428628"/>
              </a:tblGrid>
              <a:tr h="4490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R2</a:t>
                      </a:r>
                      <a:endParaRPr lang="ru-RU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</a:tr>
              <a:tr h="4490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L2</a:t>
                      </a:r>
                      <a:endParaRPr lang="ru-RU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latin typeface="Arial" pitchFamily="34" charset="0"/>
                          <a:cs typeface="Arial" pitchFamily="34" charset="0"/>
                        </a:rPr>
                        <a:t>50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</a:tr>
              <a:tr h="4490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L1</a:t>
                      </a:r>
                      <a:endParaRPr lang="ru-RU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latin typeface="Arial" pitchFamily="34" charset="0"/>
                          <a:cs typeface="Arial" pitchFamily="34" charset="0"/>
                        </a:rPr>
                        <a:t>95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</a:tr>
              <a:tr h="4490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R1</a:t>
                      </a:r>
                      <a:endParaRPr lang="ru-RU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</a:tr>
              <a:tr h="449039">
                <a:tc gridSpan="2"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latin typeface="Arial" pitchFamily="34" charset="0"/>
                          <a:cs typeface="Arial" pitchFamily="34" charset="0"/>
                        </a:rPr>
                        <a:t>...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  <a:tc hMerge="1">
                  <a:txBody>
                    <a:bodyPr/>
                    <a:lstStyle/>
                    <a:p>
                      <a:endParaRPr lang="ru-RU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</a:tr>
              <a:tr h="4490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V1</a:t>
                      </a:r>
                      <a:endParaRPr lang="ru-RU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</a:tr>
              <a:tr h="4490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" pitchFamily="34" charset="0"/>
                          <a:cs typeface="Arial" pitchFamily="34" charset="0"/>
                        </a:rPr>
                        <a:t>T1</a:t>
                      </a:r>
                      <a:endParaRPr lang="ru-RU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ru-RU" b="0" dirty="0" smtClean="0">
                          <a:latin typeface="Arial" pitchFamily="34" charset="0"/>
                          <a:cs typeface="Arial" pitchFamily="34" charset="0"/>
                        </a:rPr>
                        <a:t>70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45720"/>
                </a:tc>
              </a:tr>
            </a:tbl>
          </a:graphicData>
        </a:graphic>
      </p:graphicFrame>
      <p:sp>
        <p:nvSpPr>
          <p:cNvPr id="13" name="Стрелка вправо 12"/>
          <p:cNvSpPr/>
          <p:nvPr/>
        </p:nvSpPr>
        <p:spPr>
          <a:xfrm>
            <a:off x="4316154" y="3761932"/>
            <a:ext cx="1010758" cy="4286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755265" y="195326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ru-RU" sz="1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45740" y="216027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50</a:t>
            </a:r>
            <a:endParaRPr lang="ru-RU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56535" y="237236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ru-RU" sz="1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759710" y="257619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95</a:t>
            </a:r>
            <a:endParaRPr lang="ru-RU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38730" y="289306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ru-RU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22855" y="318008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ru-RU" sz="1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465580" y="318706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95</a:t>
            </a:r>
            <a:endParaRPr lang="ru-RU" sz="1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70660" y="289623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70</a:t>
            </a:r>
            <a:endParaRPr lang="ru-RU" sz="1000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b="1" dirty="0" smtClean="0">
                <a:ea typeface="+mn-ea"/>
                <a:cs typeface="+mn-cs"/>
              </a:rPr>
              <a:t>Иерархия проблемных </a:t>
            </a:r>
            <a:r>
              <a:rPr lang="en-US" sz="4000" b="1" dirty="0" smtClean="0">
                <a:ea typeface="+mn-ea"/>
                <a:cs typeface="+mn-cs"/>
              </a:rPr>
              <a:t>CAEBean</a:t>
            </a:r>
            <a:endParaRPr lang="ru-RU" sz="4000" b="1" dirty="0" smtClean="0"/>
          </a:p>
        </p:txBody>
      </p:sp>
      <p:pic>
        <p:nvPicPr>
          <p:cNvPr id="17411" name="Содержимое 5" descr="Иерархия задач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488248" y="1841500"/>
            <a:ext cx="5655752" cy="4525963"/>
          </a:xfrm>
        </p:spPr>
      </p:pic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D1911-A4E9-43DC-9D26-065223ED6E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4" name="Стрелка вправо 13"/>
          <p:cNvSpPr/>
          <p:nvPr/>
        </p:nvSpPr>
        <p:spPr>
          <a:xfrm rot="12690054">
            <a:off x="3611563" y="1843088"/>
            <a:ext cx="1177925" cy="485775"/>
          </a:xfrm>
          <a:prstGeom prst="rightArrow">
            <a:avLst>
              <a:gd name="adj1" fmla="val 50046"/>
              <a:gd name="adj2" fmla="val 69780"/>
            </a:avLst>
          </a:prstGeom>
          <a:solidFill>
            <a:srgbClr val="3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3" name="Группа 6"/>
          <p:cNvGrpSpPr>
            <a:grpSpLocks/>
          </p:cNvGrpSpPr>
          <p:nvPr/>
        </p:nvGrpSpPr>
        <p:grpSpPr bwMode="auto">
          <a:xfrm>
            <a:off x="176213" y="1871663"/>
            <a:ext cx="3357562" cy="4171950"/>
            <a:chOff x="285750" y="2071688"/>
            <a:chExt cx="3357563" cy="4171950"/>
          </a:xfrm>
        </p:grpSpPr>
        <p:pic>
          <p:nvPicPr>
            <p:cNvPr id="4813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5750" y="2071688"/>
              <a:ext cx="3357563" cy="4171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418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 t="3058"/>
            <a:stretch>
              <a:fillRect/>
            </a:stretch>
          </p:blipFill>
          <p:spPr bwMode="auto">
            <a:xfrm>
              <a:off x="500063" y="3857625"/>
              <a:ext cx="2900362" cy="22653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4" name="Заголовок 1"/>
          <p:cNvSpPr>
            <a:spLocks/>
          </p:cNvSpPr>
          <p:nvPr/>
        </p:nvSpPr>
        <p:spPr bwMode="auto">
          <a:xfrm>
            <a:off x="714375" y="1928813"/>
            <a:ext cx="7993063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18900000" algn="ctr" rotWithShape="0">
              <a:schemeClr val="tx2"/>
            </a:outerShdw>
          </a:effectLst>
        </p:spPr>
        <p:txBody>
          <a:bodyPr anchor="b"/>
          <a:lstStyle/>
          <a:p>
            <a:pPr eaLnBrk="0" hangingPunct="0">
              <a:defRPr/>
            </a:pPr>
            <a:endParaRPr lang="en-US" sz="3600" dirty="0">
              <a:solidFill>
                <a:srgbClr val="336699"/>
              </a:solidFill>
            </a:endParaRPr>
          </a:p>
          <a:p>
            <a:pPr eaLnBrk="0" hangingPunct="0">
              <a:defRPr/>
            </a:pPr>
            <a:endParaRPr lang="en-US" sz="3600" dirty="0">
              <a:solidFill>
                <a:srgbClr val="336699"/>
              </a:solidFill>
            </a:endParaRPr>
          </a:p>
          <a:p>
            <a:pPr eaLnBrk="0" hangingPunct="0">
              <a:defRPr/>
            </a:pPr>
            <a:endParaRPr lang="ru-RU" sz="3600" dirty="0">
              <a:solidFill>
                <a:srgbClr val="336699"/>
              </a:solidFill>
            </a:endParaRPr>
          </a:p>
        </p:txBody>
      </p:sp>
      <p:sp>
        <p:nvSpPr>
          <p:cNvPr id="17415" name="Заголовок 1"/>
          <p:cNvSpPr>
            <a:spLocks/>
          </p:cNvSpPr>
          <p:nvPr/>
        </p:nvSpPr>
        <p:spPr bwMode="auto">
          <a:xfrm>
            <a:off x="1357313" y="6094413"/>
            <a:ext cx="37020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ru-RU" sz="2000" b="1"/>
              <a:t>Проблемный </a:t>
            </a:r>
            <a:r>
              <a:rPr lang="en-US" sz="2000" b="1"/>
              <a:t>CAEBean</a:t>
            </a:r>
            <a:endParaRPr lang="ru-RU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Логический план решения задачи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5" name="Рисунок 4" descr="Workflow CAEBean.em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0693" y="1676859"/>
            <a:ext cx="4636507" cy="4762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Узлы логического плана</a:t>
            </a:r>
            <a:endParaRPr lang="ru-RU" dirty="0"/>
          </a:p>
        </p:txBody>
      </p:sp>
      <p:graphicFrame>
        <p:nvGraphicFramePr>
          <p:cNvPr id="14" name="Содержимое 13"/>
          <p:cNvGraphicFramePr>
            <a:graphicFrameLocks noGrp="1"/>
          </p:cNvGraphicFramePr>
          <p:nvPr>
            <p:ph idx="1"/>
          </p:nvPr>
        </p:nvGraphicFramePr>
        <p:xfrm>
          <a:off x="1719943" y="1698170"/>
          <a:ext cx="5486400" cy="4953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8143"/>
                <a:gridCol w="2928257"/>
              </a:tblGrid>
              <a:tr h="61912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/>
                        <a:t>Название</a:t>
                      </a:r>
                      <a:endParaRPr lang="ru-RU" sz="180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/>
                        <a:t>Обозначение</a:t>
                      </a:r>
                      <a:endParaRPr lang="ru-RU" sz="180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19125"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/>
                        <a:t>Начальный узел</a:t>
                      </a:r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</a:tr>
              <a:tr h="619125"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/>
                        <a:t>Конечный узел</a:t>
                      </a:r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</a:tr>
              <a:tr h="619125"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/>
                        <a:t>Действие</a:t>
                      </a:r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</a:tr>
              <a:tr h="619125"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/>
                        <a:t>Разветвление</a:t>
                      </a:r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</a:tr>
              <a:tr h="619125"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/>
                        <a:t>Объединение</a:t>
                      </a:r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</a:tr>
              <a:tr h="619125"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/>
                        <a:t>Разделение</a:t>
                      </a:r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</a:tr>
              <a:tr h="619125"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/>
                        <a:t>Слияние</a:t>
                      </a:r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15" name="Рисунок 1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10707" y="2348592"/>
            <a:ext cx="492775" cy="45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 descr="Final Node.emf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9466" y="2989663"/>
            <a:ext cx="515257" cy="516068"/>
          </a:xfrm>
          <a:prstGeom prst="rect">
            <a:avLst/>
          </a:prstGeom>
        </p:spPr>
      </p:pic>
      <p:pic>
        <p:nvPicPr>
          <p:cNvPr id="17" name="Рисунок 16" descr="Action.emf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3048" y="3621034"/>
            <a:ext cx="888093" cy="508281"/>
          </a:xfrm>
          <a:prstGeom prst="rect">
            <a:avLst/>
          </a:prstGeom>
        </p:spPr>
      </p:pic>
      <p:pic>
        <p:nvPicPr>
          <p:cNvPr id="18" name="Рисунок 17" descr="Decision.emf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158" y="4167890"/>
            <a:ext cx="907873" cy="610938"/>
          </a:xfrm>
          <a:prstGeom prst="rect">
            <a:avLst/>
          </a:prstGeom>
        </p:spPr>
      </p:pic>
      <p:pic>
        <p:nvPicPr>
          <p:cNvPr id="19" name="Рисунок 18" descr="Merge.emf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87194" y="4788375"/>
            <a:ext cx="939800" cy="632423"/>
          </a:xfrm>
          <a:prstGeom prst="rect">
            <a:avLst/>
          </a:prstGeom>
        </p:spPr>
      </p:pic>
      <p:pic>
        <p:nvPicPr>
          <p:cNvPr id="20" name="Рисунок 19" descr="Fork.emf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97834" y="5417056"/>
            <a:ext cx="518520" cy="577040"/>
          </a:xfrm>
          <a:prstGeom prst="rect">
            <a:avLst/>
          </a:prstGeom>
        </p:spPr>
      </p:pic>
      <p:pic>
        <p:nvPicPr>
          <p:cNvPr id="21" name="Рисунок 20" descr="Join.emf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46852" y="6075704"/>
            <a:ext cx="620485" cy="586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Компонентный </a:t>
            </a:r>
            <a:r>
              <a:rPr lang="en-US" dirty="0" smtClean="0"/>
              <a:t>CAEBean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3"/>
          </p:nvPr>
        </p:nvSpPr>
        <p:spPr>
          <a:xfrm>
            <a:off x="5102225" y="1529670"/>
            <a:ext cx="2619375" cy="446087"/>
          </a:xfrm>
        </p:spPr>
        <p:txBody>
          <a:bodyPr>
            <a:normAutofit lnSpcReduction="10000"/>
          </a:bodyPr>
          <a:lstStyle/>
          <a:p>
            <a:r>
              <a:rPr lang="ru-RU" i="1" dirty="0" smtClean="0"/>
              <a:t>Пример</a:t>
            </a:r>
            <a:endParaRPr lang="ru-RU" i="1" dirty="0"/>
          </a:p>
        </p:txBody>
      </p:sp>
      <p:sp>
        <p:nvSpPr>
          <p:cNvPr id="10" name="Содержимое 9"/>
          <p:cNvSpPr>
            <a:spLocks noGrp="1"/>
          </p:cNvSpPr>
          <p:nvPr>
            <p:ph sz="quarter" idx="4"/>
          </p:nvPr>
        </p:nvSpPr>
        <p:spPr>
          <a:xfrm>
            <a:off x="4474029" y="1915886"/>
            <a:ext cx="4669971" cy="49421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endParaRPr lang="ru-RU" sz="800" i="1" dirty="0" smtClean="0"/>
          </a:p>
          <a:p>
            <a:pPr>
              <a:spcBef>
                <a:spcPts val="0"/>
              </a:spcBef>
            </a:pPr>
            <a:endParaRPr lang="ru-RU" i="1" dirty="0" smtClean="0"/>
          </a:p>
          <a:p>
            <a:pPr>
              <a:spcBef>
                <a:spcPts val="0"/>
              </a:spcBef>
            </a:pPr>
            <a:endParaRPr lang="ru-RU" sz="2300" i="1" dirty="0" smtClean="0"/>
          </a:p>
          <a:p>
            <a:pPr>
              <a:spcBef>
                <a:spcPts val="0"/>
              </a:spcBef>
            </a:pPr>
            <a:endParaRPr lang="ru-RU" sz="1200" i="1" dirty="0" smtClean="0"/>
          </a:p>
          <a:p>
            <a:pPr>
              <a:spcBef>
                <a:spcPts val="0"/>
              </a:spcBef>
            </a:pPr>
            <a:endParaRPr lang="ru-RU" sz="2300" i="1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39485" y="2046515"/>
            <a:ext cx="3918857" cy="444318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13657" y="2177142"/>
            <a:ext cx="3537857" cy="70575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ysClr val="windowText" lastClr="000000"/>
                </a:solidFill>
              </a:rPr>
              <a:t>Полная спецификация задачи</a:t>
            </a:r>
          </a:p>
        </p:txBody>
      </p:sp>
      <p:sp>
        <p:nvSpPr>
          <p:cNvPr id="13" name="Прямоугольник 12"/>
          <p:cNvSpPr/>
          <p:nvPr/>
        </p:nvSpPr>
        <p:spPr>
          <a:xfrm rot="16200000">
            <a:off x="568784" y="2791278"/>
            <a:ext cx="3301998" cy="361224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219201" y="3015342"/>
            <a:ext cx="2705099" cy="8109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ysClr val="windowText" lastClr="000000"/>
                </a:solidFill>
              </a:rPr>
              <a:t>программные ресурсы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219201" y="4188278"/>
            <a:ext cx="2705099" cy="8109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ysClr val="windowText" lastClr="000000"/>
                </a:solidFill>
              </a:rPr>
              <a:t>лицензионные ресурсы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219201" y="5361214"/>
            <a:ext cx="2705099" cy="8109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ysClr val="windowText" lastClr="000000"/>
                </a:solidFill>
              </a:rPr>
              <a:t>аппаратные ресурсы</a:t>
            </a:r>
          </a:p>
        </p:txBody>
      </p:sp>
      <p:sp>
        <p:nvSpPr>
          <p:cNvPr id="15" name="Прямоугольник 14"/>
          <p:cNvSpPr/>
          <p:nvPr/>
        </p:nvSpPr>
        <p:spPr>
          <a:xfrm rot="16200000">
            <a:off x="-398218" y="4143802"/>
            <a:ext cx="23458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solidFill>
                  <a:sysClr val="windowText" lastClr="000000"/>
                </a:solidFill>
              </a:rPr>
              <a:t>Спецификация</a:t>
            </a:r>
          </a:p>
          <a:p>
            <a:pPr algn="ctr"/>
            <a:r>
              <a:rPr lang="ru-RU" sz="2400" dirty="0" smtClean="0">
                <a:solidFill>
                  <a:sysClr val="windowText" lastClr="000000"/>
                </a:solidFill>
              </a:rPr>
              <a:t> ресурсов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4659085" y="1970315"/>
            <a:ext cx="3918857" cy="444318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724400" y="2100942"/>
            <a:ext cx="3733799" cy="70575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ysClr val="windowText" lastClr="000000"/>
                </a:solidFill>
              </a:rPr>
              <a:t>Рассчитать вектора скоростей  в системе из двух труб, при заданной сетке и начальными условиями</a:t>
            </a:r>
          </a:p>
        </p:txBody>
      </p:sp>
      <p:sp>
        <p:nvSpPr>
          <p:cNvPr id="20" name="Прямоугольник 19"/>
          <p:cNvSpPr/>
          <p:nvPr/>
        </p:nvSpPr>
        <p:spPr>
          <a:xfrm rot="16200000">
            <a:off x="4946656" y="2673349"/>
            <a:ext cx="3301998" cy="369570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473700" y="2939142"/>
            <a:ext cx="2870200" cy="8109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ANSYS CFX 11.0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5473700" y="4112078"/>
            <a:ext cx="2870200" cy="8109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Академическая лицензия, на 20 ядер минимум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5484062" y="5285014"/>
            <a:ext cx="2859838" cy="8109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5 узлов, </a:t>
            </a:r>
            <a:r>
              <a:rPr lang="ru-RU" dirty="0" err="1" smtClean="0">
                <a:solidFill>
                  <a:sysClr val="windowText" lastClr="000000"/>
                </a:solidFill>
              </a:rPr>
              <a:t>Intel</a:t>
            </a:r>
            <a:r>
              <a:rPr lang="ru-RU" dirty="0" smtClean="0">
                <a:solidFill>
                  <a:sysClr val="windowText" lastClr="000000"/>
                </a:solidFill>
              </a:rPr>
              <a:t> </a:t>
            </a:r>
            <a:r>
              <a:rPr lang="ru-RU" dirty="0" err="1" smtClean="0">
                <a:solidFill>
                  <a:sysClr val="windowText" lastClr="000000"/>
                </a:solidFill>
              </a:rPr>
              <a:t>Zeon</a:t>
            </a:r>
            <a:r>
              <a:rPr lang="ru-RU" dirty="0" smtClean="0">
                <a:solidFill>
                  <a:sysClr val="windowText" lastClr="000000"/>
                </a:solidFill>
              </a:rPr>
              <a:t> 2ГГц, </a:t>
            </a:r>
            <a:br>
              <a:rPr lang="ru-RU" dirty="0" smtClean="0">
                <a:solidFill>
                  <a:sysClr val="windowText" lastClr="000000"/>
                </a:solidFill>
              </a:rPr>
            </a:br>
            <a:r>
              <a:rPr lang="ru-RU" dirty="0" smtClean="0">
                <a:solidFill>
                  <a:sysClr val="windowText" lastClr="000000"/>
                </a:solidFill>
              </a:rPr>
              <a:t>4096 Мб ОП…</a:t>
            </a:r>
          </a:p>
        </p:txBody>
      </p:sp>
      <p:sp>
        <p:nvSpPr>
          <p:cNvPr id="24" name="Прямоугольник 23"/>
          <p:cNvSpPr/>
          <p:nvPr/>
        </p:nvSpPr>
        <p:spPr>
          <a:xfrm rot="16200000">
            <a:off x="3907082" y="4054902"/>
            <a:ext cx="23458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solidFill>
                  <a:sysClr val="windowText" lastClr="000000"/>
                </a:solidFill>
              </a:rPr>
              <a:t>Спецификация</a:t>
            </a:r>
          </a:p>
          <a:p>
            <a:pPr algn="ctr"/>
            <a:r>
              <a:rPr lang="ru-RU" sz="2400" dirty="0" smtClean="0">
                <a:solidFill>
                  <a:sysClr val="windowText" lastClr="000000"/>
                </a:solidFill>
              </a:rPr>
              <a:t> ресурсов</a:t>
            </a:r>
          </a:p>
        </p:txBody>
      </p:sp>
      <p:sp>
        <p:nvSpPr>
          <p:cNvPr id="25" name="Текст 8"/>
          <p:cNvSpPr>
            <a:spLocks noGrp="1"/>
          </p:cNvSpPr>
          <p:nvPr>
            <p:ph type="body" sz="quarter" idx="3"/>
          </p:nvPr>
        </p:nvSpPr>
        <p:spPr>
          <a:xfrm>
            <a:off x="377825" y="1580470"/>
            <a:ext cx="2619375" cy="446087"/>
          </a:xfrm>
        </p:spPr>
        <p:txBody>
          <a:bodyPr>
            <a:normAutofit lnSpcReduction="10000"/>
          </a:bodyPr>
          <a:lstStyle/>
          <a:p>
            <a:r>
              <a:rPr lang="ru-RU" i="1" dirty="0" smtClean="0"/>
              <a:t>Структура</a:t>
            </a:r>
            <a:endParaRPr lang="ru-RU" i="1" dirty="0"/>
          </a:p>
        </p:txBody>
      </p:sp>
      <p:sp>
        <p:nvSpPr>
          <p:cNvPr id="26" name="Стрелка вправо 25"/>
          <p:cNvSpPr/>
          <p:nvPr/>
        </p:nvSpPr>
        <p:spPr>
          <a:xfrm>
            <a:off x="4229100" y="4013200"/>
            <a:ext cx="342900" cy="72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839686" y="1752600"/>
            <a:ext cx="4378234" cy="334327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013857" y="1839686"/>
            <a:ext cx="3918857" cy="25722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 rot="16200000">
            <a:off x="2517361" y="1781211"/>
            <a:ext cx="2181228" cy="257304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30829" y="1654629"/>
            <a:ext cx="4610101" cy="45175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Системный </a:t>
            </a:r>
            <a:r>
              <a:rPr lang="en-US" dirty="0" smtClean="0"/>
              <a:t>CAEBean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392386" y="5262153"/>
            <a:ext cx="2335576" cy="8644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ysClr val="windowText" lastClr="000000"/>
                </a:solidFill>
              </a:rPr>
              <a:t>Инженерный пакет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93935" y="5263923"/>
            <a:ext cx="8286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090161" y="4551318"/>
            <a:ext cx="1127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/>
              <a:t>Среда</a:t>
            </a:r>
            <a:endParaRPr lang="en-US" sz="1600" dirty="0" smtClean="0"/>
          </a:p>
          <a:p>
            <a:pPr algn="r"/>
            <a:r>
              <a:rPr lang="en-US" sz="1600" dirty="0" smtClean="0"/>
              <a:t>UNICORE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808516" y="2090058"/>
            <a:ext cx="1972094" cy="963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ysClr val="windowText" lastClr="000000"/>
                </a:solidFill>
              </a:rPr>
              <a:t>Интерфейс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808516" y="3053444"/>
            <a:ext cx="1972095" cy="929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ysClr val="windowText" lastClr="000000"/>
                </a:solidFill>
              </a:rPr>
              <a:t>Реализация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24600" y="4590238"/>
            <a:ext cx="2979287" cy="3075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ysClr val="windowText" lastClr="000000"/>
                </a:solidFill>
              </a:rPr>
              <a:t>Интерфейс целевой системы</a:t>
            </a:r>
            <a:endParaRPr lang="ru-RU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Двойная стрелка вверх/вниз 18"/>
          <p:cNvSpPr/>
          <p:nvPr/>
        </p:nvSpPr>
        <p:spPr>
          <a:xfrm>
            <a:off x="3427553" y="3995057"/>
            <a:ext cx="251815" cy="583293"/>
          </a:xfrm>
          <a:prstGeom prst="upDown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Двойная стрелка вверх/вниз 19"/>
          <p:cNvSpPr/>
          <p:nvPr/>
        </p:nvSpPr>
        <p:spPr>
          <a:xfrm>
            <a:off x="3427554" y="4910275"/>
            <a:ext cx="235486" cy="339905"/>
          </a:xfrm>
          <a:prstGeom prst="upDown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 rot="16200000">
            <a:off x="1597852" y="2807372"/>
            <a:ext cx="194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solidFill>
                  <a:sysClr val="windowText" lastClr="000000"/>
                </a:solidFill>
              </a:rPr>
              <a:t>Грид-сервис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4996189" y="3482587"/>
            <a:ext cx="1239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/>
              <a:t>Платформа </a:t>
            </a:r>
            <a:r>
              <a:rPr lang="en-US" sz="1400" b="1" dirty="0" smtClean="0"/>
              <a:t>WSRF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Роли в разработке РаВИС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1800"/>
              </a:spcAft>
            </a:pPr>
            <a:r>
              <a:rPr lang="ru-RU" b="1" i="1" dirty="0" smtClean="0"/>
              <a:t>Инженер</a:t>
            </a:r>
            <a:r>
              <a:rPr lang="ru-RU" dirty="0" smtClean="0"/>
              <a:t> – пользователь РаВИС;</a:t>
            </a:r>
          </a:p>
          <a:p>
            <a:pPr>
              <a:spcAft>
                <a:spcPts val="1800"/>
              </a:spcAft>
            </a:pPr>
            <a:r>
              <a:rPr lang="ru-RU" b="1" i="1" dirty="0" smtClean="0"/>
              <a:t>Прикладной программист </a:t>
            </a:r>
            <a:r>
              <a:rPr lang="ru-RU" dirty="0" smtClean="0"/>
              <a:t>– разработчик проблемных, потоковых и компонентных </a:t>
            </a:r>
            <a:r>
              <a:rPr lang="en-US" dirty="0" smtClean="0"/>
              <a:t>CAEBeans</a:t>
            </a:r>
            <a:r>
              <a:rPr lang="ru-RU" dirty="0" smtClean="0"/>
              <a:t>;</a:t>
            </a:r>
          </a:p>
          <a:p>
            <a:pPr>
              <a:spcAft>
                <a:spcPts val="1800"/>
              </a:spcAft>
            </a:pPr>
            <a:r>
              <a:rPr lang="ru-RU" b="1" i="1" dirty="0" smtClean="0"/>
              <a:t>Системный программист</a:t>
            </a:r>
            <a:r>
              <a:rPr lang="ru-RU" dirty="0" smtClean="0"/>
              <a:t> – разработчик шаблонов компонентных </a:t>
            </a:r>
            <a:r>
              <a:rPr lang="en-US" dirty="0" smtClean="0"/>
              <a:t>CAEBean</a:t>
            </a:r>
            <a:r>
              <a:rPr lang="ru-RU" dirty="0" smtClean="0"/>
              <a:t> и системных </a:t>
            </a:r>
            <a:r>
              <a:rPr lang="en-US" dirty="0" smtClean="0"/>
              <a:t>CAEBean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Разработка и исполнение РаВИС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003" y="1931081"/>
            <a:ext cx="70485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3396343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/>
              <a:t>Системный</a:t>
            </a:r>
          </a:p>
          <a:p>
            <a:pPr algn="ctr"/>
            <a:r>
              <a:rPr lang="ru-RU" sz="1600" dirty="0" smtClean="0"/>
              <a:t>программист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1161143" y="2383971"/>
            <a:ext cx="439057" cy="326572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Группа 175"/>
          <p:cNvGrpSpPr/>
          <p:nvPr/>
        </p:nvGrpSpPr>
        <p:grpSpPr>
          <a:xfrm>
            <a:off x="1632856" y="2815771"/>
            <a:ext cx="3712029" cy="1092200"/>
            <a:chOff x="1621970" y="1750786"/>
            <a:chExt cx="3712029" cy="109220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1621970" y="1750786"/>
              <a:ext cx="3712029" cy="109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DesignModeler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1870809" y="2349540"/>
              <a:ext cx="389932" cy="389900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11" name="Рисунок 10" descr="CFXMesh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1886867" y="1841745"/>
              <a:ext cx="389932" cy="389900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12" name="Рисунок 11" descr="CFXPr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2384449" y="1857991"/>
              <a:ext cx="373538" cy="357408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13" name="Рисунок 12" descr="CFXPost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2856719" y="1857991"/>
              <a:ext cx="357438" cy="357408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14" name="Рисунок 13" descr="CFXSolver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2392347" y="2357636"/>
              <a:ext cx="357742" cy="357408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sp>
          <p:nvSpPr>
            <p:cNvPr id="15" name="TextBox 14"/>
            <p:cNvSpPr txBox="1"/>
            <p:nvPr/>
          </p:nvSpPr>
          <p:spPr>
            <a:xfrm>
              <a:off x="3530600" y="1992086"/>
              <a:ext cx="1408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Системные</a:t>
              </a:r>
            </a:p>
            <a:p>
              <a:r>
                <a:rPr lang="en-US" dirty="0" smtClean="0"/>
                <a:t>CAEBeans</a:t>
              </a:r>
              <a:endParaRPr lang="ru-RU" dirty="0" smtClean="0"/>
            </a:p>
          </p:txBody>
        </p:sp>
      </p:grpSp>
      <p:cxnSp>
        <p:nvCxnSpPr>
          <p:cNvPr id="17" name="Прямая со стрелкой 16"/>
          <p:cNvCxnSpPr/>
          <p:nvPr/>
        </p:nvCxnSpPr>
        <p:spPr>
          <a:xfrm>
            <a:off x="1204686" y="2857500"/>
            <a:ext cx="341085" cy="2667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0803" y="1707925"/>
            <a:ext cx="70485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7543800" y="3173187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/>
              <a:t>Прикладной</a:t>
            </a:r>
          </a:p>
          <a:p>
            <a:pPr algn="ctr"/>
            <a:r>
              <a:rPr lang="ru-RU" sz="1600" dirty="0" smtClean="0"/>
              <a:t>программист</a:t>
            </a:r>
          </a:p>
        </p:txBody>
      </p:sp>
      <p:sp>
        <p:nvSpPr>
          <p:cNvPr id="44" name="Блок-схема: магнитный диск 43"/>
          <p:cNvSpPr/>
          <p:nvPr/>
        </p:nvSpPr>
        <p:spPr>
          <a:xfrm>
            <a:off x="6995886" y="3817257"/>
            <a:ext cx="1973943" cy="2670629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7213600" y="4752976"/>
            <a:ext cx="161108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>
            <a:off x="7219950" y="5114925"/>
            <a:ext cx="1600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>
            <a:off x="7229475" y="5595938"/>
            <a:ext cx="1600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/>
          <p:cNvSpPr/>
          <p:nvPr/>
        </p:nvSpPr>
        <p:spPr>
          <a:xfrm>
            <a:off x="6389370" y="2848610"/>
            <a:ext cx="439420" cy="4394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6242050" y="2533650"/>
            <a:ext cx="215900" cy="2159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/>
          <p:cNvSpPr/>
          <p:nvPr/>
        </p:nvSpPr>
        <p:spPr>
          <a:xfrm>
            <a:off x="5988050" y="2165350"/>
            <a:ext cx="215900" cy="2159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/>
          <p:cNvSpPr/>
          <p:nvPr/>
        </p:nvSpPr>
        <p:spPr>
          <a:xfrm>
            <a:off x="6737350" y="2559050"/>
            <a:ext cx="215900" cy="2159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/>
          <p:cNvSpPr/>
          <p:nvPr/>
        </p:nvSpPr>
        <p:spPr>
          <a:xfrm>
            <a:off x="6496050" y="2152650"/>
            <a:ext cx="215900" cy="2159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/>
          <p:cNvSpPr/>
          <p:nvPr/>
        </p:nvSpPr>
        <p:spPr>
          <a:xfrm>
            <a:off x="6978650" y="2139950"/>
            <a:ext cx="215900" cy="2159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/>
          <p:cNvCxnSpPr>
            <a:stCxn id="50" idx="1"/>
            <a:endCxn id="51" idx="4"/>
          </p:cNvCxnSpPr>
          <p:nvPr/>
        </p:nvCxnSpPr>
        <p:spPr>
          <a:xfrm rot="16200000" flipV="1">
            <a:off x="6320155" y="2779395"/>
            <a:ext cx="163412" cy="1037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>
            <a:stCxn id="50" idx="7"/>
            <a:endCxn id="54" idx="4"/>
          </p:cNvCxnSpPr>
          <p:nvPr/>
        </p:nvCxnSpPr>
        <p:spPr>
          <a:xfrm rot="5400000" flipH="1" flipV="1">
            <a:off x="6735863" y="2803525"/>
            <a:ext cx="138012" cy="808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54" idx="7"/>
            <a:endCxn id="56" idx="4"/>
          </p:cNvCxnSpPr>
          <p:nvPr/>
        </p:nvCxnSpPr>
        <p:spPr>
          <a:xfrm rot="5400000" flipH="1" flipV="1">
            <a:off x="6886707" y="2390775"/>
            <a:ext cx="234818" cy="16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55" idx="4"/>
            <a:endCxn id="54" idx="1"/>
          </p:cNvCxnSpPr>
          <p:nvPr/>
        </p:nvCxnSpPr>
        <p:spPr>
          <a:xfrm rot="16200000" flipH="1">
            <a:off x="6575425" y="2397125"/>
            <a:ext cx="222118" cy="164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>
            <a:stCxn id="52" idx="4"/>
            <a:endCxn id="51" idx="1"/>
          </p:cNvCxnSpPr>
          <p:nvPr/>
        </p:nvCxnSpPr>
        <p:spPr>
          <a:xfrm rot="16200000" flipH="1">
            <a:off x="6092825" y="2384425"/>
            <a:ext cx="184018" cy="177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Группа 88"/>
          <p:cNvGrpSpPr/>
          <p:nvPr/>
        </p:nvGrpSpPr>
        <p:grpSpPr>
          <a:xfrm>
            <a:off x="7844065" y="4783819"/>
            <a:ext cx="309335" cy="294356"/>
            <a:chOff x="5163458" y="4281714"/>
            <a:chExt cx="1206500" cy="1148080"/>
          </a:xfrm>
        </p:grpSpPr>
        <p:sp>
          <p:nvSpPr>
            <p:cNvPr id="78" name="Овал 77"/>
            <p:cNvSpPr/>
            <p:nvPr/>
          </p:nvSpPr>
          <p:spPr>
            <a:xfrm>
              <a:off x="5564778" y="4990374"/>
              <a:ext cx="439420" cy="43942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Овал 78"/>
            <p:cNvSpPr/>
            <p:nvPr/>
          </p:nvSpPr>
          <p:spPr>
            <a:xfrm>
              <a:off x="5417458" y="4675414"/>
              <a:ext cx="215900" cy="2159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Овал 79"/>
            <p:cNvSpPr/>
            <p:nvPr/>
          </p:nvSpPr>
          <p:spPr>
            <a:xfrm>
              <a:off x="5163458" y="4307114"/>
              <a:ext cx="215900" cy="2159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Овал 80"/>
            <p:cNvSpPr/>
            <p:nvPr/>
          </p:nvSpPr>
          <p:spPr>
            <a:xfrm>
              <a:off x="5912758" y="4700814"/>
              <a:ext cx="215900" cy="2159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Овал 81"/>
            <p:cNvSpPr/>
            <p:nvPr/>
          </p:nvSpPr>
          <p:spPr>
            <a:xfrm>
              <a:off x="5671458" y="4294414"/>
              <a:ext cx="215900" cy="2159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Овал 82"/>
            <p:cNvSpPr/>
            <p:nvPr/>
          </p:nvSpPr>
          <p:spPr>
            <a:xfrm>
              <a:off x="6154058" y="4281714"/>
              <a:ext cx="215900" cy="2159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4" name="Прямая соединительная линия 83"/>
            <p:cNvCxnSpPr>
              <a:stCxn id="78" idx="1"/>
              <a:endCxn id="79" idx="4"/>
            </p:cNvCxnSpPr>
            <p:nvPr/>
          </p:nvCxnSpPr>
          <p:spPr>
            <a:xfrm rot="16200000" flipV="1">
              <a:off x="5495563" y="4921159"/>
              <a:ext cx="163412" cy="1037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>
              <a:stCxn id="78" idx="7"/>
              <a:endCxn id="81" idx="4"/>
            </p:cNvCxnSpPr>
            <p:nvPr/>
          </p:nvCxnSpPr>
          <p:spPr>
            <a:xfrm rot="5400000" flipH="1" flipV="1">
              <a:off x="5911271" y="4945289"/>
              <a:ext cx="138012" cy="808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>
              <a:stCxn id="81" idx="7"/>
              <a:endCxn id="83" idx="4"/>
            </p:cNvCxnSpPr>
            <p:nvPr/>
          </p:nvCxnSpPr>
          <p:spPr>
            <a:xfrm rot="5400000" flipH="1" flipV="1">
              <a:off x="6062115" y="4532539"/>
              <a:ext cx="234818" cy="1649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>
              <a:stCxn id="82" idx="4"/>
              <a:endCxn id="81" idx="1"/>
            </p:cNvCxnSpPr>
            <p:nvPr/>
          </p:nvCxnSpPr>
          <p:spPr>
            <a:xfrm rot="16200000" flipH="1">
              <a:off x="5750833" y="4538889"/>
              <a:ext cx="222118" cy="1649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/>
            <p:cNvCxnSpPr>
              <a:stCxn id="80" idx="4"/>
              <a:endCxn id="79" idx="1"/>
            </p:cNvCxnSpPr>
            <p:nvPr/>
          </p:nvCxnSpPr>
          <p:spPr>
            <a:xfrm rot="16200000" flipH="1">
              <a:off x="5268233" y="4526189"/>
              <a:ext cx="184018" cy="1776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7195454" y="4038601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CAE-</a:t>
            </a:r>
            <a:r>
              <a:rPr lang="ru-RU" sz="2000" b="1" dirty="0" smtClean="0"/>
              <a:t>проект</a:t>
            </a:r>
          </a:p>
        </p:txBody>
      </p:sp>
      <p:grpSp>
        <p:nvGrpSpPr>
          <p:cNvPr id="177" name="Группа 176"/>
          <p:cNvGrpSpPr/>
          <p:nvPr/>
        </p:nvGrpSpPr>
        <p:grpSpPr>
          <a:xfrm>
            <a:off x="1632856" y="1592940"/>
            <a:ext cx="3701143" cy="1200329"/>
            <a:chOff x="1632856" y="2866568"/>
            <a:chExt cx="3701143" cy="1200329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1632856" y="2899229"/>
              <a:ext cx="3701143" cy="1092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Рисунок 21" descr="DesignModeler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1881695" y="3497983"/>
              <a:ext cx="389932" cy="389900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23" name="Рисунок 22" descr="CFXMesh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1897753" y="2990188"/>
              <a:ext cx="389932" cy="389900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24" name="Рисунок 23" descr="CFXPr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2395335" y="3006434"/>
              <a:ext cx="373538" cy="357408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25" name="Рисунок 24" descr="CFXPost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2867605" y="3006434"/>
              <a:ext cx="357438" cy="357408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26" name="Рисунок 25" descr="CFXSolver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2403233" y="3506079"/>
              <a:ext cx="357742" cy="357408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sp>
          <p:nvSpPr>
            <p:cNvPr id="27" name="TextBox 26"/>
            <p:cNvSpPr txBox="1"/>
            <p:nvPr/>
          </p:nvSpPr>
          <p:spPr>
            <a:xfrm>
              <a:off x="3487057" y="2866568"/>
              <a:ext cx="1779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Библиотека шаблонов компонентных</a:t>
              </a:r>
            </a:p>
            <a:p>
              <a:r>
                <a:rPr lang="en-US" dirty="0" smtClean="0"/>
                <a:t>CAEBeans</a:t>
              </a:r>
              <a:endParaRPr lang="ru-RU" dirty="0" smtClean="0"/>
            </a:p>
          </p:txBody>
        </p:sp>
        <p:sp>
          <p:nvSpPr>
            <p:cNvPr id="28" name="Овал 27"/>
            <p:cNvSpPr/>
            <p:nvPr/>
          </p:nvSpPr>
          <p:spPr>
            <a:xfrm>
              <a:off x="1881777" y="2971619"/>
              <a:ext cx="426720" cy="42672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2373902" y="2974794"/>
              <a:ext cx="398780" cy="39878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/>
            <p:cNvSpPr/>
            <p:nvPr/>
          </p:nvSpPr>
          <p:spPr>
            <a:xfrm>
              <a:off x="2383427" y="3485969"/>
              <a:ext cx="398780" cy="39878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1865901" y="3485968"/>
              <a:ext cx="413385" cy="41338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Овал 99"/>
            <p:cNvSpPr/>
            <p:nvPr/>
          </p:nvSpPr>
          <p:spPr>
            <a:xfrm>
              <a:off x="2838722" y="2974794"/>
              <a:ext cx="398780" cy="39878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3" name="Группа 185"/>
          <p:cNvGrpSpPr>
            <a:grpSpLocks/>
          </p:cNvGrpSpPr>
          <p:nvPr/>
        </p:nvGrpSpPr>
        <p:grpSpPr bwMode="auto">
          <a:xfrm>
            <a:off x="7918894" y="5138654"/>
            <a:ext cx="307357" cy="442996"/>
            <a:chOff x="2289336" y="2967505"/>
            <a:chExt cx="739905" cy="1067569"/>
          </a:xfrm>
          <a:solidFill>
            <a:schemeClr val="bg1">
              <a:lumMod val="85000"/>
            </a:schemeClr>
          </a:solidFill>
        </p:grpSpPr>
        <p:sp>
          <p:nvSpPr>
            <p:cNvPr id="114" name="Блок-схема: альтернативный процесс 175"/>
            <p:cNvSpPr>
              <a:spLocks noChangeArrowheads="1"/>
            </p:cNvSpPr>
            <p:nvPr/>
          </p:nvSpPr>
          <p:spPr bwMode="auto">
            <a:xfrm>
              <a:off x="2314264" y="2967505"/>
              <a:ext cx="305933" cy="101978"/>
            </a:xfrm>
            <a:prstGeom prst="flowChartAlternateProcess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5" name="Блок-схема: решение 177"/>
            <p:cNvSpPr>
              <a:spLocks noChangeArrowheads="1"/>
            </p:cNvSpPr>
            <p:nvPr/>
          </p:nvSpPr>
          <p:spPr bwMode="auto">
            <a:xfrm>
              <a:off x="2289336" y="3222449"/>
              <a:ext cx="356922" cy="203955"/>
            </a:xfrm>
            <a:prstGeom prst="flowChartDecision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6" name="Блок-схема: процесс 178"/>
            <p:cNvSpPr>
              <a:spLocks noChangeArrowheads="1"/>
            </p:cNvSpPr>
            <p:nvPr/>
          </p:nvSpPr>
          <p:spPr bwMode="auto">
            <a:xfrm>
              <a:off x="2314264" y="3528382"/>
              <a:ext cx="305933" cy="101978"/>
            </a:xfrm>
            <a:prstGeom prst="flowChartProcess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7" name="Блок-схема: процесс 180"/>
            <p:cNvSpPr>
              <a:spLocks noChangeArrowheads="1"/>
            </p:cNvSpPr>
            <p:nvPr/>
          </p:nvSpPr>
          <p:spPr bwMode="auto">
            <a:xfrm>
              <a:off x="2722175" y="3528382"/>
              <a:ext cx="307066" cy="101978"/>
            </a:xfrm>
            <a:prstGeom prst="flowChartProcess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algn="ctr">
                <a:defRPr/>
              </a:pPr>
              <a:endParaRPr lang="ru-RU"/>
            </a:p>
          </p:txBody>
        </p:sp>
        <p:cxnSp>
          <p:nvCxnSpPr>
            <p:cNvPr id="118" name="Прямая со стрелкой 182"/>
            <p:cNvCxnSpPr>
              <a:cxnSpLocks noChangeShapeType="1"/>
              <a:stCxn id="117" idx="2"/>
            </p:cNvCxnSpPr>
            <p:nvPr/>
          </p:nvCxnSpPr>
          <p:spPr bwMode="auto">
            <a:xfrm rot="5400000">
              <a:off x="2391314" y="3145400"/>
              <a:ext cx="152967" cy="1133"/>
            </a:xfrm>
            <a:prstGeom prst="straightConnector1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arrow" w="sm" len="sm"/>
            </a:ln>
          </p:spPr>
        </p:cxnSp>
        <p:cxnSp>
          <p:nvCxnSpPr>
            <p:cNvPr id="119" name="Прямая со стрелкой 184"/>
            <p:cNvCxnSpPr>
              <a:cxnSpLocks noChangeShapeType="1"/>
              <a:stCxn id="117" idx="2"/>
            </p:cNvCxnSpPr>
            <p:nvPr/>
          </p:nvCxnSpPr>
          <p:spPr bwMode="auto">
            <a:xfrm rot="5400000">
              <a:off x="2416809" y="3476827"/>
              <a:ext cx="101978" cy="1133"/>
            </a:xfrm>
            <a:prstGeom prst="straightConnector1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arrow" w="sm" len="sm"/>
            </a:ln>
          </p:spPr>
        </p:cxnSp>
        <p:cxnSp>
          <p:nvCxnSpPr>
            <p:cNvPr id="120" name="Прямая со стрелкой 186"/>
            <p:cNvCxnSpPr>
              <a:cxnSpLocks noChangeShapeType="1"/>
              <a:stCxn id="116" idx="2"/>
              <a:endCxn id="123" idx="0"/>
            </p:cNvCxnSpPr>
            <p:nvPr/>
          </p:nvCxnSpPr>
          <p:spPr bwMode="auto">
            <a:xfrm rot="16200000" flipH="1">
              <a:off x="2368663" y="3728926"/>
              <a:ext cx="200759" cy="3622"/>
            </a:xfrm>
            <a:prstGeom prst="straightConnector1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arrow" w="sm" len="sm"/>
            </a:ln>
          </p:spPr>
        </p:cxnSp>
        <p:cxnSp>
          <p:nvCxnSpPr>
            <p:cNvPr id="121" name="Shape 188"/>
            <p:cNvCxnSpPr>
              <a:cxnSpLocks noChangeShapeType="1"/>
              <a:stCxn id="115" idx="3"/>
              <a:endCxn id="117" idx="0"/>
            </p:cNvCxnSpPr>
            <p:nvPr/>
          </p:nvCxnSpPr>
          <p:spPr bwMode="auto">
            <a:xfrm>
              <a:off x="2646258" y="3324427"/>
              <a:ext cx="230016" cy="203955"/>
            </a:xfrm>
            <a:prstGeom prst="bentConnector2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arrow" w="sm" len="sm"/>
            </a:ln>
          </p:spPr>
        </p:cxnSp>
        <p:cxnSp>
          <p:nvCxnSpPr>
            <p:cNvPr id="122" name="Shape 190"/>
            <p:cNvCxnSpPr>
              <a:cxnSpLocks noChangeShapeType="1"/>
              <a:stCxn id="117" idx="2"/>
              <a:endCxn id="123" idx="3"/>
            </p:cNvCxnSpPr>
            <p:nvPr/>
          </p:nvCxnSpPr>
          <p:spPr bwMode="auto">
            <a:xfrm rot="5400000">
              <a:off x="2611144" y="3668531"/>
              <a:ext cx="302736" cy="226394"/>
            </a:xfrm>
            <a:prstGeom prst="bentConnector2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arrow" w="sm" len="sm"/>
            </a:ln>
          </p:spPr>
        </p:cxnSp>
        <p:sp>
          <p:nvSpPr>
            <p:cNvPr id="123" name="Блок-схема: решение 177"/>
            <p:cNvSpPr>
              <a:spLocks noChangeArrowheads="1"/>
            </p:cNvSpPr>
            <p:nvPr/>
          </p:nvSpPr>
          <p:spPr bwMode="auto">
            <a:xfrm>
              <a:off x="2292392" y="3831118"/>
              <a:ext cx="356923" cy="203956"/>
            </a:xfrm>
            <a:prstGeom prst="flowChartDecision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124" name="Скругленный прямоугольник 123"/>
          <p:cNvSpPr/>
          <p:nvPr/>
        </p:nvSpPr>
        <p:spPr>
          <a:xfrm>
            <a:off x="5505450" y="2000250"/>
            <a:ext cx="666750" cy="2762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Скругленный прямоугольник 125"/>
          <p:cNvSpPr/>
          <p:nvPr/>
        </p:nvSpPr>
        <p:spPr>
          <a:xfrm>
            <a:off x="6305550" y="1990725"/>
            <a:ext cx="666750" cy="2762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Скругленный прямоугольник 126"/>
          <p:cNvSpPr/>
          <p:nvPr/>
        </p:nvSpPr>
        <p:spPr>
          <a:xfrm>
            <a:off x="7105650" y="1981200"/>
            <a:ext cx="666750" cy="2762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4" name="Рисунок 143" descr="CFXPr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5656695" y="1878674"/>
            <a:ext cx="373538" cy="35740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145" name="Овал 144"/>
          <p:cNvSpPr/>
          <p:nvPr/>
        </p:nvSpPr>
        <p:spPr>
          <a:xfrm>
            <a:off x="5635262" y="1847034"/>
            <a:ext cx="398780" cy="39878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6" name="Рисунок 145" descr="CFXSolver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6479933" y="1875399"/>
            <a:ext cx="357742" cy="357408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147" name="Овал 146"/>
          <p:cNvSpPr/>
          <p:nvPr/>
        </p:nvSpPr>
        <p:spPr>
          <a:xfrm>
            <a:off x="6460127" y="1855289"/>
            <a:ext cx="398780" cy="39878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8" name="Рисунок 147" descr="CFXPos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7287205" y="1878674"/>
            <a:ext cx="357438" cy="357408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149" name="Овал 148"/>
          <p:cNvSpPr/>
          <p:nvPr/>
        </p:nvSpPr>
        <p:spPr>
          <a:xfrm>
            <a:off x="7258322" y="1847034"/>
            <a:ext cx="398780" cy="39878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0" name="Прямоугольник 149"/>
          <p:cNvSpPr/>
          <p:nvPr/>
        </p:nvSpPr>
        <p:spPr>
          <a:xfrm>
            <a:off x="5585460" y="2346960"/>
            <a:ext cx="510540" cy="746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1" name="Прямоугольник 150"/>
          <p:cNvSpPr/>
          <p:nvPr/>
        </p:nvSpPr>
        <p:spPr>
          <a:xfrm>
            <a:off x="6389370" y="2346960"/>
            <a:ext cx="510540" cy="746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3" name="Прямоугольник 152"/>
          <p:cNvSpPr/>
          <p:nvPr/>
        </p:nvSpPr>
        <p:spPr>
          <a:xfrm>
            <a:off x="7193280" y="2346960"/>
            <a:ext cx="510540" cy="746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6" name="Группа 165"/>
          <p:cNvGrpSpPr/>
          <p:nvPr/>
        </p:nvGrpSpPr>
        <p:grpSpPr>
          <a:xfrm>
            <a:off x="7570470" y="5634174"/>
            <a:ext cx="979170" cy="538485"/>
            <a:chOff x="5063490" y="3111954"/>
            <a:chExt cx="2266950" cy="1246686"/>
          </a:xfrm>
        </p:grpSpPr>
        <p:sp>
          <p:nvSpPr>
            <p:cNvPr id="154" name="Скругленный прямоугольник 153"/>
            <p:cNvSpPr/>
            <p:nvPr/>
          </p:nvSpPr>
          <p:spPr>
            <a:xfrm>
              <a:off x="5063490" y="3265170"/>
              <a:ext cx="666750" cy="27622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5" name="Скругленный прямоугольник 154"/>
            <p:cNvSpPr/>
            <p:nvPr/>
          </p:nvSpPr>
          <p:spPr>
            <a:xfrm>
              <a:off x="5863590" y="3255645"/>
              <a:ext cx="666750" cy="27622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6" name="Скругленный прямоугольник 155"/>
            <p:cNvSpPr/>
            <p:nvPr/>
          </p:nvSpPr>
          <p:spPr>
            <a:xfrm>
              <a:off x="6663690" y="3246120"/>
              <a:ext cx="666750" cy="27622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7" name="Рисунок 156" descr="CFXPr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5214735" y="3143594"/>
              <a:ext cx="373538" cy="357408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sp>
          <p:nvSpPr>
            <p:cNvPr id="158" name="Овал 157"/>
            <p:cNvSpPr/>
            <p:nvPr/>
          </p:nvSpPr>
          <p:spPr>
            <a:xfrm>
              <a:off x="5193302" y="3111954"/>
              <a:ext cx="398780" cy="3987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9" name="Рисунок 158" descr="CFXSolver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 bwMode="auto">
            <a:xfrm>
              <a:off x="6037973" y="3140319"/>
              <a:ext cx="357742" cy="357408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sp>
          <p:nvSpPr>
            <p:cNvPr id="160" name="Овал 159"/>
            <p:cNvSpPr/>
            <p:nvPr/>
          </p:nvSpPr>
          <p:spPr>
            <a:xfrm>
              <a:off x="6018167" y="3120209"/>
              <a:ext cx="398780" cy="3987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1" name="Рисунок 160" descr="CFXPost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6845245" y="3143594"/>
              <a:ext cx="357438" cy="357408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sp>
          <p:nvSpPr>
            <p:cNvPr id="162" name="Овал 161"/>
            <p:cNvSpPr/>
            <p:nvPr/>
          </p:nvSpPr>
          <p:spPr>
            <a:xfrm>
              <a:off x="6816362" y="3111954"/>
              <a:ext cx="398780" cy="3987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3" name="Прямоугольник 162"/>
            <p:cNvSpPr/>
            <p:nvPr/>
          </p:nvSpPr>
          <p:spPr>
            <a:xfrm>
              <a:off x="5143500" y="3611880"/>
              <a:ext cx="510540" cy="7467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4" name="Прямоугольник 163"/>
            <p:cNvSpPr/>
            <p:nvPr/>
          </p:nvSpPr>
          <p:spPr>
            <a:xfrm>
              <a:off x="5947410" y="3611880"/>
              <a:ext cx="510540" cy="7467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5" name="Прямоугольник 164"/>
            <p:cNvSpPr/>
            <p:nvPr/>
          </p:nvSpPr>
          <p:spPr>
            <a:xfrm>
              <a:off x="6751320" y="3611880"/>
              <a:ext cx="510540" cy="7467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16353" y="4382181"/>
          <a:ext cx="2951390" cy="2356955"/>
        </p:xfrm>
        <a:graphic>
          <a:graphicData uri="http://schemas.openxmlformats.org/presentationml/2006/ole">
            <p:oleObj spid="_x0000_s64515" name="Visio" r:id="rId13" imgW="6922100" imgH="5742373" progId="Visio.Drawing.11">
              <p:embed/>
            </p:oleObj>
          </a:graphicData>
        </a:graphic>
      </p:graphicFrame>
      <p:grpSp>
        <p:nvGrpSpPr>
          <p:cNvPr id="171" name="Группа 170"/>
          <p:cNvGrpSpPr/>
          <p:nvPr/>
        </p:nvGrpSpPr>
        <p:grpSpPr>
          <a:xfrm>
            <a:off x="2460649" y="5167248"/>
            <a:ext cx="514969" cy="504209"/>
            <a:chOff x="2438877" y="5395848"/>
            <a:chExt cx="775278" cy="759079"/>
          </a:xfrm>
        </p:grpSpPr>
        <p:pic>
          <p:nvPicPr>
            <p:cNvPr id="168" name="Рисунок 167" descr="CFXPr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2438877" y="5395848"/>
              <a:ext cx="373538" cy="3574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169" name="Рисунок 168" descr="CFXPost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2856717" y="5395848"/>
              <a:ext cx="357438" cy="357408"/>
            </a:xfrm>
            <a:prstGeom prst="ellipse">
              <a:avLst/>
            </a:prstGeom>
            <a:ln w="28575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170" name="Рисунок 169" descr="CFXSolver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2446775" y="5797519"/>
              <a:ext cx="357742" cy="357408"/>
            </a:xfrm>
            <a:prstGeom prst="ellipse">
              <a:avLst/>
            </a:prstGeom>
            <a:ln w="28575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</p:grpSp>
      <p:grpSp>
        <p:nvGrpSpPr>
          <p:cNvPr id="174" name="Группа 173"/>
          <p:cNvGrpSpPr/>
          <p:nvPr/>
        </p:nvGrpSpPr>
        <p:grpSpPr>
          <a:xfrm>
            <a:off x="1130580" y="5183655"/>
            <a:ext cx="284611" cy="574885"/>
            <a:chOff x="3198866" y="5303403"/>
            <a:chExt cx="405990" cy="820059"/>
          </a:xfrm>
        </p:grpSpPr>
        <p:pic>
          <p:nvPicPr>
            <p:cNvPr id="172" name="Рисунок 171" descr="DesignModeler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3198866" y="5733561"/>
              <a:ext cx="389932" cy="389901"/>
            </a:xfrm>
            <a:prstGeom prst="ellipse">
              <a:avLst/>
            </a:prstGeom>
            <a:ln w="28575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173" name="Рисунок 172" descr="CFXMesh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3214924" y="5303403"/>
              <a:ext cx="389932" cy="389900"/>
            </a:xfrm>
            <a:prstGeom prst="ellipse">
              <a:avLst/>
            </a:prstGeom>
            <a:ln w="28575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</p:grpSp>
      <p:pic>
        <p:nvPicPr>
          <p:cNvPr id="175" name="Рисунок 174" descr="CFXSolver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1935146" y="5775749"/>
            <a:ext cx="503253" cy="502783"/>
          </a:xfrm>
          <a:prstGeom prst="ellipse">
            <a:avLst/>
          </a:prstGeom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grpSp>
        <p:nvGrpSpPr>
          <p:cNvPr id="101" name="Группа 185"/>
          <p:cNvGrpSpPr>
            <a:grpSpLocks/>
          </p:cNvGrpSpPr>
          <p:nvPr/>
        </p:nvGrpSpPr>
        <p:grpSpPr bwMode="auto">
          <a:xfrm>
            <a:off x="6194869" y="1776330"/>
            <a:ext cx="1148905" cy="1655922"/>
            <a:chOff x="2289333" y="2967508"/>
            <a:chExt cx="739904" cy="1067566"/>
          </a:xfrm>
          <a:solidFill>
            <a:schemeClr val="bg1">
              <a:lumMod val="85000"/>
            </a:schemeClr>
          </a:solidFill>
        </p:grpSpPr>
        <p:sp>
          <p:nvSpPr>
            <p:cNvPr id="103" name="Блок-схема: альтернативный процесс 175"/>
            <p:cNvSpPr>
              <a:spLocks noChangeArrowheads="1"/>
            </p:cNvSpPr>
            <p:nvPr/>
          </p:nvSpPr>
          <p:spPr bwMode="auto">
            <a:xfrm>
              <a:off x="2314261" y="2967508"/>
              <a:ext cx="305933" cy="101978"/>
            </a:xfrm>
            <a:prstGeom prst="flowChartAlternateProcess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4" name="Блок-схема: решение 177"/>
            <p:cNvSpPr>
              <a:spLocks noChangeArrowheads="1"/>
            </p:cNvSpPr>
            <p:nvPr/>
          </p:nvSpPr>
          <p:spPr bwMode="auto">
            <a:xfrm>
              <a:off x="2289333" y="3222453"/>
              <a:ext cx="356921" cy="203955"/>
            </a:xfrm>
            <a:prstGeom prst="flowChartDecision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5" name="Блок-схема: процесс 178"/>
            <p:cNvSpPr>
              <a:spLocks noChangeArrowheads="1"/>
            </p:cNvSpPr>
            <p:nvPr/>
          </p:nvSpPr>
          <p:spPr bwMode="auto">
            <a:xfrm>
              <a:off x="2314261" y="3528386"/>
              <a:ext cx="305933" cy="101978"/>
            </a:xfrm>
            <a:prstGeom prst="flowChartProcess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6" name="Блок-схема: процесс 180"/>
            <p:cNvSpPr>
              <a:spLocks noChangeArrowheads="1"/>
            </p:cNvSpPr>
            <p:nvPr/>
          </p:nvSpPr>
          <p:spPr bwMode="auto">
            <a:xfrm>
              <a:off x="2722171" y="3528386"/>
              <a:ext cx="307066" cy="101978"/>
            </a:xfrm>
            <a:prstGeom prst="flowChartProcess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algn="ctr">
                <a:defRPr/>
              </a:pPr>
              <a:endParaRPr lang="ru-RU"/>
            </a:p>
          </p:txBody>
        </p:sp>
        <p:cxnSp>
          <p:nvCxnSpPr>
            <p:cNvPr id="107" name="Прямая со стрелкой 182"/>
            <p:cNvCxnSpPr>
              <a:cxnSpLocks noChangeShapeType="1"/>
              <a:stCxn id="106" idx="2"/>
            </p:cNvCxnSpPr>
            <p:nvPr/>
          </p:nvCxnSpPr>
          <p:spPr bwMode="auto">
            <a:xfrm rot="5400000">
              <a:off x="2391311" y="3145404"/>
              <a:ext cx="152967" cy="1133"/>
            </a:xfrm>
            <a:prstGeom prst="straightConnector1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arrow" w="sm" len="sm"/>
            </a:ln>
          </p:spPr>
        </p:cxnSp>
        <p:cxnSp>
          <p:nvCxnSpPr>
            <p:cNvPr id="108" name="Прямая со стрелкой 184"/>
            <p:cNvCxnSpPr>
              <a:cxnSpLocks noChangeShapeType="1"/>
              <a:stCxn id="106" idx="2"/>
            </p:cNvCxnSpPr>
            <p:nvPr/>
          </p:nvCxnSpPr>
          <p:spPr bwMode="auto">
            <a:xfrm rot="5400000">
              <a:off x="2416806" y="3476831"/>
              <a:ext cx="101978" cy="1133"/>
            </a:xfrm>
            <a:prstGeom prst="straightConnector1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arrow" w="sm" len="sm"/>
            </a:ln>
          </p:spPr>
        </p:cxnSp>
        <p:cxnSp>
          <p:nvCxnSpPr>
            <p:cNvPr id="109" name="Прямая со стрелкой 186"/>
            <p:cNvCxnSpPr>
              <a:cxnSpLocks noChangeShapeType="1"/>
              <a:stCxn id="105" idx="2"/>
              <a:endCxn id="112" idx="0"/>
            </p:cNvCxnSpPr>
            <p:nvPr/>
          </p:nvCxnSpPr>
          <p:spPr bwMode="auto">
            <a:xfrm rot="16200000" flipH="1">
              <a:off x="2368660" y="3728930"/>
              <a:ext cx="200759" cy="3622"/>
            </a:xfrm>
            <a:prstGeom prst="straightConnector1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arrow" w="sm" len="sm"/>
            </a:ln>
          </p:spPr>
        </p:cxnSp>
        <p:cxnSp>
          <p:nvCxnSpPr>
            <p:cNvPr id="110" name="Shape 188"/>
            <p:cNvCxnSpPr>
              <a:cxnSpLocks noChangeShapeType="1"/>
              <a:stCxn id="104" idx="3"/>
              <a:endCxn id="106" idx="0"/>
            </p:cNvCxnSpPr>
            <p:nvPr/>
          </p:nvCxnSpPr>
          <p:spPr bwMode="auto">
            <a:xfrm>
              <a:off x="2646255" y="3324432"/>
              <a:ext cx="230016" cy="203955"/>
            </a:xfrm>
            <a:prstGeom prst="bentConnector2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arrow" w="sm" len="sm"/>
            </a:ln>
          </p:spPr>
        </p:cxnSp>
        <p:cxnSp>
          <p:nvCxnSpPr>
            <p:cNvPr id="111" name="Shape 190"/>
            <p:cNvCxnSpPr>
              <a:cxnSpLocks noChangeShapeType="1"/>
              <a:stCxn id="106" idx="2"/>
              <a:endCxn id="112" idx="3"/>
            </p:cNvCxnSpPr>
            <p:nvPr/>
          </p:nvCxnSpPr>
          <p:spPr bwMode="auto">
            <a:xfrm rot="5400000">
              <a:off x="2611142" y="3668535"/>
              <a:ext cx="302736" cy="226394"/>
            </a:xfrm>
            <a:prstGeom prst="bentConnector2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arrow" w="sm" len="sm"/>
            </a:ln>
          </p:spPr>
        </p:cxnSp>
        <p:sp>
          <p:nvSpPr>
            <p:cNvPr id="112" name="Блок-схема: решение 177"/>
            <p:cNvSpPr>
              <a:spLocks noChangeArrowheads="1"/>
            </p:cNvSpPr>
            <p:nvPr/>
          </p:nvSpPr>
          <p:spPr bwMode="auto">
            <a:xfrm>
              <a:off x="2292392" y="3831118"/>
              <a:ext cx="356923" cy="203956"/>
            </a:xfrm>
            <a:prstGeom prst="flowChartDecision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22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00"/>
                            </p:stCondLst>
                            <p:childTnLst>
                              <p:par>
                                <p:cTn id="2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000"/>
                            </p:stCondLst>
                            <p:childTnLst>
                              <p:par>
                                <p:cTn id="27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9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8" grpId="0"/>
      <p:bldP spid="44" grpId="0" animBg="1"/>
      <p:bldP spid="45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91" grpId="0"/>
      <p:bldP spid="124" grpId="0" animBg="1"/>
      <p:bldP spid="124" grpId="1" animBg="1"/>
      <p:bldP spid="126" grpId="0" animBg="1"/>
      <p:bldP spid="126" grpId="1" animBg="1"/>
      <p:bldP spid="127" grpId="0" animBg="1"/>
      <p:bldP spid="127" grpId="1" animBg="1"/>
      <p:bldP spid="145" grpId="0" animBg="1"/>
      <p:bldP spid="145" grpId="1" animBg="1"/>
      <p:bldP spid="147" grpId="0" animBg="1"/>
      <p:bldP spid="147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3" grpId="0" animBg="1"/>
      <p:bldP spid="15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Разработка и исполнение РаВИС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91" name="TextBox 90"/>
          <p:cNvSpPr txBox="1"/>
          <p:nvPr/>
        </p:nvSpPr>
        <p:spPr>
          <a:xfrm>
            <a:off x="6264668" y="5823014"/>
            <a:ext cx="2669574" cy="41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CAE-</a:t>
            </a:r>
            <a:r>
              <a:rPr lang="ru-RU" sz="2000" b="1" dirty="0" smtClean="0"/>
              <a:t>проект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5324653" y="2170323"/>
            <a:ext cx="3006548" cy="3641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>
            <a:off x="5340735" y="3035220"/>
            <a:ext cx="2986235" cy="56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flipV="1">
            <a:off x="5311140" y="4187131"/>
            <a:ext cx="3025816" cy="3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Овал 77"/>
          <p:cNvSpPr/>
          <p:nvPr/>
        </p:nvSpPr>
        <p:spPr>
          <a:xfrm>
            <a:off x="6610693" y="2678188"/>
            <a:ext cx="285367" cy="26921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/>
          <p:cNvSpPr/>
          <p:nvPr/>
        </p:nvSpPr>
        <p:spPr>
          <a:xfrm>
            <a:off x="6515021" y="2485226"/>
            <a:ext cx="140209" cy="13227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/>
          <p:cNvSpPr/>
          <p:nvPr/>
        </p:nvSpPr>
        <p:spPr>
          <a:xfrm>
            <a:off x="6350069" y="2259584"/>
            <a:ext cx="140209" cy="13227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/>
          <p:cNvSpPr/>
          <p:nvPr/>
        </p:nvSpPr>
        <p:spPr>
          <a:xfrm>
            <a:off x="6836677" y="2500787"/>
            <a:ext cx="140209" cy="13227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Овал 81"/>
          <p:cNvSpPr/>
          <p:nvPr/>
        </p:nvSpPr>
        <p:spPr>
          <a:xfrm>
            <a:off x="6679973" y="2251804"/>
            <a:ext cx="140209" cy="13227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/>
          <p:cNvSpPr/>
          <p:nvPr/>
        </p:nvSpPr>
        <p:spPr>
          <a:xfrm>
            <a:off x="6993381" y="2244023"/>
            <a:ext cx="140209" cy="13227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/>
          <p:cNvCxnSpPr>
            <a:stCxn id="78" idx="1"/>
            <a:endCxn id="79" idx="4"/>
          </p:cNvCxnSpPr>
          <p:nvPr/>
        </p:nvCxnSpPr>
        <p:spPr>
          <a:xfrm rot="16200000" flipV="1">
            <a:off x="6568747" y="2633877"/>
            <a:ext cx="100115" cy="673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>
            <a:stCxn id="78" idx="7"/>
            <a:endCxn id="81" idx="4"/>
          </p:cNvCxnSpPr>
          <p:nvPr/>
        </p:nvCxnSpPr>
        <p:spPr>
          <a:xfrm rot="5400000" flipH="1" flipV="1">
            <a:off x="6838248" y="2649080"/>
            <a:ext cx="84554" cy="5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>
            <a:stCxn id="81" idx="7"/>
            <a:endCxn id="83" idx="4"/>
          </p:cNvCxnSpPr>
          <p:nvPr/>
        </p:nvCxnSpPr>
        <p:spPr>
          <a:xfrm rot="5400000" flipH="1" flipV="1">
            <a:off x="6937988" y="2394661"/>
            <a:ext cx="143863" cy="1071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>
            <a:stCxn id="82" idx="4"/>
            <a:endCxn id="81" idx="1"/>
          </p:cNvCxnSpPr>
          <p:nvPr/>
        </p:nvCxnSpPr>
        <p:spPr>
          <a:xfrm rot="16200000" flipH="1">
            <a:off x="6735603" y="2398551"/>
            <a:ext cx="136082" cy="1071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>
            <a:stCxn id="80" idx="4"/>
            <a:endCxn id="79" idx="1"/>
          </p:cNvCxnSpPr>
          <p:nvPr/>
        </p:nvCxnSpPr>
        <p:spPr>
          <a:xfrm rot="16200000" flipH="1">
            <a:off x="6421494" y="2390537"/>
            <a:ext cx="112740" cy="1153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Блок-схема: альтернативный процесс 175"/>
          <p:cNvSpPr>
            <a:spLocks noChangeArrowheads="1"/>
          </p:cNvSpPr>
          <p:nvPr/>
        </p:nvSpPr>
        <p:spPr bwMode="auto">
          <a:xfrm>
            <a:off x="6565835" y="3091918"/>
            <a:ext cx="321896" cy="101118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 type="triangle" w="sm" len="sm"/>
          </a:ln>
        </p:spPr>
        <p:txBody>
          <a:bodyPr/>
          <a:lstStyle/>
          <a:p>
            <a:pPr algn="ctr">
              <a:defRPr/>
            </a:pPr>
            <a:endParaRPr lang="ru-RU"/>
          </a:p>
        </p:txBody>
      </p:sp>
      <p:sp>
        <p:nvSpPr>
          <p:cNvPr id="115" name="Блок-схема: решение 177"/>
          <p:cNvSpPr>
            <a:spLocks noChangeArrowheads="1"/>
          </p:cNvSpPr>
          <p:nvPr/>
        </p:nvSpPr>
        <p:spPr bwMode="auto">
          <a:xfrm>
            <a:off x="6539606" y="3344711"/>
            <a:ext cx="375546" cy="20223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 type="triangle" w="sm" len="sm"/>
          </a:ln>
        </p:spPr>
        <p:txBody>
          <a:bodyPr/>
          <a:lstStyle/>
          <a:p>
            <a:pPr algn="ctr">
              <a:defRPr/>
            </a:pPr>
            <a:endParaRPr lang="ru-RU"/>
          </a:p>
        </p:txBody>
      </p:sp>
      <p:sp>
        <p:nvSpPr>
          <p:cNvPr id="116" name="Блок-схема: процесс 178"/>
          <p:cNvSpPr>
            <a:spLocks noChangeArrowheads="1"/>
          </p:cNvSpPr>
          <p:nvPr/>
        </p:nvSpPr>
        <p:spPr bwMode="auto">
          <a:xfrm>
            <a:off x="6565835" y="3648063"/>
            <a:ext cx="321896" cy="10111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 type="triangle" w="sm" len="sm"/>
          </a:ln>
        </p:spPr>
        <p:txBody>
          <a:bodyPr/>
          <a:lstStyle/>
          <a:p>
            <a:pPr algn="ctr">
              <a:defRPr/>
            </a:pPr>
            <a:endParaRPr lang="ru-RU"/>
          </a:p>
        </p:txBody>
      </p:sp>
      <p:sp>
        <p:nvSpPr>
          <p:cNvPr id="117" name="Блок-схема: процесс 180"/>
          <p:cNvSpPr>
            <a:spLocks noChangeArrowheads="1"/>
          </p:cNvSpPr>
          <p:nvPr/>
        </p:nvSpPr>
        <p:spPr bwMode="auto">
          <a:xfrm>
            <a:off x="6995030" y="3648063"/>
            <a:ext cx="323088" cy="10111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 type="triangle" w="sm" len="sm"/>
          </a:ln>
        </p:spPr>
        <p:txBody>
          <a:bodyPr/>
          <a:lstStyle/>
          <a:p>
            <a:pPr algn="ctr">
              <a:defRPr/>
            </a:pPr>
            <a:endParaRPr lang="ru-RU"/>
          </a:p>
        </p:txBody>
      </p:sp>
      <p:cxnSp>
        <p:nvCxnSpPr>
          <p:cNvPr id="118" name="Прямая со стрелкой 182"/>
          <p:cNvCxnSpPr>
            <a:cxnSpLocks noChangeShapeType="1"/>
            <a:stCxn id="117" idx="2"/>
          </p:cNvCxnSpPr>
          <p:nvPr/>
        </p:nvCxnSpPr>
        <p:spPr bwMode="auto">
          <a:xfrm rot="5400000">
            <a:off x="6651541" y="3268278"/>
            <a:ext cx="151676" cy="1192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 type="arrow" w="sm" len="sm"/>
          </a:ln>
        </p:spPr>
      </p:cxnSp>
      <p:cxnSp>
        <p:nvCxnSpPr>
          <p:cNvPr id="119" name="Прямая со стрелкой 184"/>
          <p:cNvCxnSpPr>
            <a:cxnSpLocks noChangeShapeType="1"/>
            <a:stCxn id="117" idx="2"/>
          </p:cNvCxnSpPr>
          <p:nvPr/>
        </p:nvCxnSpPr>
        <p:spPr bwMode="auto">
          <a:xfrm rot="5400000">
            <a:off x="6676821" y="3596909"/>
            <a:ext cx="101118" cy="1192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 type="arrow" w="sm" len="sm"/>
          </a:ln>
        </p:spPr>
      </p:cxnSp>
      <p:cxnSp>
        <p:nvCxnSpPr>
          <p:cNvPr id="120" name="Прямая со стрелкой 186"/>
          <p:cNvCxnSpPr>
            <a:cxnSpLocks noChangeShapeType="1"/>
            <a:stCxn id="116" idx="2"/>
            <a:endCxn id="123" idx="0"/>
          </p:cNvCxnSpPr>
          <p:nvPr/>
        </p:nvCxnSpPr>
        <p:spPr bwMode="auto">
          <a:xfrm rot="16200000" flipH="1">
            <a:off x="6629157" y="3846805"/>
            <a:ext cx="199065" cy="3811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 type="arrow" w="sm" len="sm"/>
          </a:ln>
        </p:spPr>
      </p:cxnSp>
      <p:cxnSp>
        <p:nvCxnSpPr>
          <p:cNvPr id="121" name="Shape 188"/>
          <p:cNvCxnSpPr>
            <a:cxnSpLocks noChangeShapeType="1"/>
            <a:stCxn id="115" idx="3"/>
            <a:endCxn id="117" idx="0"/>
          </p:cNvCxnSpPr>
          <p:nvPr/>
        </p:nvCxnSpPr>
        <p:spPr bwMode="auto">
          <a:xfrm>
            <a:off x="6915152" y="3445829"/>
            <a:ext cx="242018" cy="202234"/>
          </a:xfrm>
          <a:prstGeom prst="bentConnector2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 type="arrow" w="sm" len="sm"/>
          </a:ln>
        </p:spPr>
      </p:cxnSp>
      <p:cxnSp>
        <p:nvCxnSpPr>
          <p:cNvPr id="122" name="Shape 190"/>
          <p:cNvCxnSpPr>
            <a:cxnSpLocks noChangeShapeType="1"/>
            <a:stCxn id="117" idx="2"/>
            <a:endCxn id="123" idx="3"/>
          </p:cNvCxnSpPr>
          <p:nvPr/>
        </p:nvCxnSpPr>
        <p:spPr bwMode="auto">
          <a:xfrm rot="5400000">
            <a:off x="6887381" y="3780168"/>
            <a:ext cx="300182" cy="238207"/>
          </a:xfrm>
          <a:prstGeom prst="bentConnector2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 type="arrow" w="sm" len="sm"/>
          </a:ln>
        </p:spPr>
      </p:cxnSp>
      <p:sp>
        <p:nvSpPr>
          <p:cNvPr id="123" name="Блок-схема: решение 177"/>
          <p:cNvSpPr>
            <a:spLocks noChangeArrowheads="1"/>
          </p:cNvSpPr>
          <p:nvPr/>
        </p:nvSpPr>
        <p:spPr bwMode="auto">
          <a:xfrm>
            <a:off x="6542821" y="3948245"/>
            <a:ext cx="375547" cy="2022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 type="triangle" w="sm" len="sm"/>
          </a:ln>
        </p:spPr>
        <p:txBody>
          <a:bodyPr/>
          <a:lstStyle/>
          <a:p>
            <a:pPr algn="ctr">
              <a:defRPr/>
            </a:pPr>
            <a:endParaRPr lang="ru-RU"/>
          </a:p>
        </p:txBody>
      </p:sp>
      <p:sp>
        <p:nvSpPr>
          <p:cNvPr id="154" name="Скругленный прямоугольник 153"/>
          <p:cNvSpPr/>
          <p:nvPr/>
        </p:nvSpPr>
        <p:spPr>
          <a:xfrm>
            <a:off x="5657078" y="4434128"/>
            <a:ext cx="729459" cy="2850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5" name="Скругленный прямоугольник 154"/>
          <p:cNvSpPr/>
          <p:nvPr/>
        </p:nvSpPr>
        <p:spPr>
          <a:xfrm>
            <a:off x="6532429" y="4424297"/>
            <a:ext cx="729459" cy="2850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Скругленный прямоугольник 155"/>
          <p:cNvSpPr/>
          <p:nvPr/>
        </p:nvSpPr>
        <p:spPr>
          <a:xfrm>
            <a:off x="7407780" y="4414466"/>
            <a:ext cx="729459" cy="2850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7" name="Рисунок 156" descr="CFXP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822548" y="4308646"/>
            <a:ext cx="408670" cy="36889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158" name="Овал 157"/>
          <p:cNvSpPr/>
          <p:nvPr/>
        </p:nvSpPr>
        <p:spPr>
          <a:xfrm>
            <a:off x="5799099" y="4275990"/>
            <a:ext cx="436286" cy="41159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9" name="Рисунок 158" descr="CFXSolve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723213" y="4305266"/>
            <a:ext cx="391388" cy="36889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160" name="Овал 159"/>
          <p:cNvSpPr/>
          <p:nvPr/>
        </p:nvSpPr>
        <p:spPr>
          <a:xfrm>
            <a:off x="6701544" y="4284510"/>
            <a:ext cx="436286" cy="41159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1" name="Рисунок 160" descr="CFXPos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7606410" y="4308646"/>
            <a:ext cx="391056" cy="36889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162" name="Овал 161"/>
          <p:cNvSpPr/>
          <p:nvPr/>
        </p:nvSpPr>
        <p:spPr>
          <a:xfrm>
            <a:off x="7574811" y="4275990"/>
            <a:ext cx="436286" cy="41159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Прямоугольник 162"/>
          <p:cNvSpPr/>
          <p:nvPr/>
        </p:nvSpPr>
        <p:spPr>
          <a:xfrm>
            <a:off x="5744613" y="4791977"/>
            <a:ext cx="558557" cy="7707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4" name="Прямоугольник 163"/>
          <p:cNvSpPr/>
          <p:nvPr/>
        </p:nvSpPr>
        <p:spPr>
          <a:xfrm>
            <a:off x="6624132" y="4791977"/>
            <a:ext cx="558557" cy="7707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5" name="Прямоугольник 164"/>
          <p:cNvSpPr/>
          <p:nvPr/>
        </p:nvSpPr>
        <p:spPr>
          <a:xfrm>
            <a:off x="7503652" y="4791977"/>
            <a:ext cx="558557" cy="7707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16353" y="4382181"/>
          <a:ext cx="2951390" cy="2356955"/>
        </p:xfrm>
        <a:graphic>
          <a:graphicData uri="http://schemas.openxmlformats.org/presentationml/2006/ole">
            <p:oleObj spid="_x0000_s66562" name="Visio" r:id="rId7" imgW="6922100" imgH="5742373" progId="Visio.Drawing.11">
              <p:embed/>
            </p:oleObj>
          </a:graphicData>
        </a:graphic>
      </p:graphicFrame>
      <p:pic>
        <p:nvPicPr>
          <p:cNvPr id="169" name="Рисунок 168" descr="CFXPos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738194" y="5167248"/>
            <a:ext cx="237424" cy="2374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170" name="Рисунок 169" descr="CFXSolver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2465895" y="5434053"/>
            <a:ext cx="237626" cy="2374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grpSp>
        <p:nvGrpSpPr>
          <p:cNvPr id="20" name="Группа 173"/>
          <p:cNvGrpSpPr/>
          <p:nvPr/>
        </p:nvGrpSpPr>
        <p:grpSpPr>
          <a:xfrm>
            <a:off x="1130580" y="5183655"/>
            <a:ext cx="284611" cy="574885"/>
            <a:chOff x="3198866" y="5303403"/>
            <a:chExt cx="405990" cy="820059"/>
          </a:xfrm>
          <a:solidFill>
            <a:schemeClr val="bg1"/>
          </a:solidFill>
        </p:grpSpPr>
        <p:pic>
          <p:nvPicPr>
            <p:cNvPr id="172" name="Рисунок 171" descr="DesignModeler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3198866" y="5733561"/>
              <a:ext cx="389932" cy="38990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173" name="Рисунок 172" descr="CFXMesh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 bwMode="auto">
            <a:xfrm>
              <a:off x="3214924" y="5303403"/>
              <a:ext cx="389932" cy="3899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</p:grpSp>
      <p:pic>
        <p:nvPicPr>
          <p:cNvPr id="175" name="Рисунок 174" descr="CFXSolver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1935146" y="5775749"/>
            <a:ext cx="503253" cy="50278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25903" y="2045381"/>
            <a:ext cx="70485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8" name="TextBox 137"/>
          <p:cNvSpPr txBox="1"/>
          <p:nvPr/>
        </p:nvSpPr>
        <p:spPr>
          <a:xfrm>
            <a:off x="254000" y="3510643"/>
            <a:ext cx="1039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/>
              <a:t>Инженер</a:t>
            </a:r>
          </a:p>
        </p:txBody>
      </p:sp>
      <p:grpSp>
        <p:nvGrpSpPr>
          <p:cNvPr id="139" name="Группа 6"/>
          <p:cNvGrpSpPr>
            <a:grpSpLocks/>
          </p:cNvGrpSpPr>
          <p:nvPr/>
        </p:nvGrpSpPr>
        <p:grpSpPr bwMode="auto">
          <a:xfrm>
            <a:off x="1704003" y="1665961"/>
            <a:ext cx="1882076" cy="2338580"/>
            <a:chOff x="296382" y="2422562"/>
            <a:chExt cx="3357563" cy="4171950"/>
          </a:xfrm>
        </p:grpSpPr>
        <p:pic>
          <p:nvPicPr>
            <p:cNvPr id="140" name="Picture 4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96382" y="2422562"/>
              <a:ext cx="3357563" cy="4171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1" name="Picture 5"/>
            <p:cNvPicPr>
              <a:picLocks noChangeAspect="1" noChangeArrowheads="1"/>
            </p:cNvPicPr>
            <p:nvPr/>
          </p:nvPicPr>
          <p:blipFill>
            <a:blip r:embed="rId14" cstate="print"/>
            <a:srcRect t="3058"/>
            <a:stretch>
              <a:fillRect/>
            </a:stretch>
          </p:blipFill>
          <p:spPr bwMode="auto">
            <a:xfrm>
              <a:off x="518005" y="4165969"/>
              <a:ext cx="2900362" cy="22653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168" name="Рисунок 167" descr="CFXPr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 bwMode="auto">
          <a:xfrm>
            <a:off x="2460649" y="5167248"/>
            <a:ext cx="248118" cy="2374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69836" y="2310064"/>
            <a:ext cx="2545589" cy="2448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1" animBg="1"/>
      <p:bldP spid="114" grpId="0" animBg="1"/>
      <p:bldP spid="115" grpId="0" animBg="1"/>
      <p:bldP spid="117" grpId="0" animBg="1"/>
      <p:bldP spid="154" grpId="0" animBg="1"/>
      <p:bldP spid="154" grpId="1" animBg="1"/>
      <p:bldP spid="155" grpId="0" animBg="1"/>
      <p:bldP spid="155" grpId="1" animBg="1"/>
      <p:bldP spid="158" grpId="0" animBg="1"/>
      <p:bldP spid="158" grpId="1" animBg="1"/>
      <p:bldP spid="163" grpId="0" animBg="1"/>
      <p:bldP spid="163" grpId="1" animBg="1"/>
      <p:bldP spid="164" grpId="0" animBg="1"/>
      <p:bldP spid="164" grpId="1" animBg="1"/>
      <p:bldP spid="1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-3" y="4183743"/>
          <a:ext cx="9144002" cy="26540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72001"/>
                <a:gridCol w="4572001"/>
              </a:tblGrid>
              <a:tr h="560158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Решение типовой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CAE-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</a:rPr>
                        <a:t>задачи средствами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CAEBeans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Решение типовой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CAE-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задачи в распределенной вычислительной среде «вручную»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31073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5778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 smtClean="0"/>
              <a:t>Метрики производительности приложений в Грид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r>
              <a:rPr lang="ru-RU" sz="2400" dirty="0" smtClean="0"/>
              <a:t>Среднее время ответа (</a:t>
            </a:r>
            <a:r>
              <a:rPr lang="en-US" sz="2400" dirty="0" smtClean="0"/>
              <a:t>ART):</a:t>
            </a:r>
          </a:p>
          <a:p>
            <a:pPr>
              <a:spcBef>
                <a:spcPts val="2400"/>
              </a:spcBef>
            </a:pPr>
            <a:r>
              <a:rPr lang="ru-RU" sz="2400" dirty="0" smtClean="0"/>
              <a:t>Оценка производительности системы </a:t>
            </a:r>
            <a:r>
              <a:rPr lang="en-US" sz="2400" dirty="0" smtClean="0"/>
              <a:t>CAEBeans: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265" y="1975763"/>
            <a:ext cx="2684770" cy="82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6429" y="3114674"/>
            <a:ext cx="7543745" cy="94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1515" y="5138746"/>
            <a:ext cx="4201884" cy="1501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35953" y="5180249"/>
            <a:ext cx="4475389" cy="1297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Цель диссертационной работы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На основе концепции облачных вычислений разработать методы и алгоритмы, обеспечивающие автоматизированную генерацию проблемно-ориентированных </a:t>
            </a:r>
            <a:br>
              <a:rPr lang="ru-RU" sz="2800" dirty="0" smtClean="0"/>
            </a:br>
            <a:r>
              <a:rPr lang="ru-RU" sz="2800" dirty="0" smtClean="0"/>
              <a:t>грид-сервисов, позволяющих использовать инженерные пакеты в распределенных вычислительных средах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794A444C-B757-45AF-AAF3-28699A44759A}" type="slidenum">
              <a:rPr lang="en-US" smtClean="0"/>
              <a:pPr>
                <a:defRPr/>
              </a:pPr>
              <a:t>20</a:t>
            </a:fld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20484" name="Заголовок 3"/>
          <p:cNvSpPr>
            <a:spLocks noGrp="1"/>
          </p:cNvSpPr>
          <p:nvPr>
            <p:ph type="title"/>
          </p:nvPr>
        </p:nvSpPr>
        <p:spPr>
          <a:xfrm>
            <a:off x="571500" y="285750"/>
            <a:ext cx="8401050" cy="714375"/>
          </a:xfrm>
        </p:spPr>
        <p:txBody>
          <a:bodyPr/>
          <a:lstStyle/>
          <a:p>
            <a:r>
              <a:rPr lang="ru-RU" sz="4000" dirty="0" smtClean="0"/>
              <a:t>Структура системы </a:t>
            </a:r>
            <a:r>
              <a:rPr lang="en-US" sz="4000" dirty="0" smtClean="0"/>
              <a:t>CAEBeans</a:t>
            </a:r>
            <a:endParaRPr lang="ru-RU" sz="4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013075" y="5837238"/>
            <a:ext cx="13573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Грид</a:t>
            </a:r>
          </a:p>
        </p:txBody>
      </p:sp>
      <p:pic>
        <p:nvPicPr>
          <p:cNvPr id="47105" name="Picture 1" descr="C:\WORK\Univer\Аспирантура\Диссертация\Изображения\Презентация\Презентация Компоненты системы CAEBeans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60" y="1758197"/>
            <a:ext cx="9055440" cy="47623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ru-RU" smtClean="0"/>
              <a:t>Платформа реализации</a:t>
            </a:r>
          </a:p>
        </p:txBody>
      </p:sp>
      <p:sp>
        <p:nvSpPr>
          <p:cNvPr id="19459" name="Содержимое 2"/>
          <p:cNvSpPr>
            <a:spLocks noGrp="1"/>
          </p:cNvSpPr>
          <p:nvPr>
            <p:ph sz="quarter" idx="1"/>
          </p:nvPr>
        </p:nvSpPr>
        <p:spPr>
          <a:xfrm>
            <a:off x="612775" y="1785938"/>
            <a:ext cx="8153400" cy="4640262"/>
          </a:xfrm>
        </p:spPr>
        <p:txBody>
          <a:bodyPr anchor="ctr">
            <a:normAutofit/>
          </a:bodyPr>
          <a:lstStyle/>
          <a:p>
            <a:r>
              <a:rPr lang="ru-RU" sz="3200" dirty="0" smtClean="0"/>
              <a:t>Грид-сервисы системы основаны на базе группы стандартов </a:t>
            </a:r>
            <a:r>
              <a:rPr lang="en-US" sz="3200" dirty="0" smtClean="0"/>
              <a:t>WSRF</a:t>
            </a:r>
            <a:r>
              <a:rPr lang="en-US" dirty="0" smtClean="0"/>
              <a:t>.</a:t>
            </a:r>
            <a:endParaRPr lang="ru-RU" sz="3200" dirty="0" smtClean="0"/>
          </a:p>
          <a:p>
            <a:pPr>
              <a:buFont typeface="Wingdings" pitchFamily="2" charset="2"/>
              <a:buNone/>
            </a:pPr>
            <a:endParaRPr lang="en-US" sz="3200" dirty="0" smtClean="0"/>
          </a:p>
          <a:p>
            <a:r>
              <a:rPr lang="ru-RU" dirty="0" smtClean="0"/>
              <a:t>Р</a:t>
            </a:r>
            <a:r>
              <a:rPr lang="ru-RU" sz="3200" dirty="0" smtClean="0"/>
              <a:t>еализация стандарта </a:t>
            </a:r>
            <a:r>
              <a:rPr lang="en-US" sz="3200" dirty="0" smtClean="0"/>
              <a:t>WSRF-</a:t>
            </a:r>
            <a:r>
              <a:rPr lang="en-US" sz="3200" dirty="0" err="1" smtClean="0"/>
              <a:t>Lite</a:t>
            </a:r>
            <a:r>
              <a:rPr lang="ru-RU" sz="3200" dirty="0" smtClean="0"/>
              <a:t>, представленная консорциумом</a:t>
            </a:r>
            <a:r>
              <a:rPr lang="en-US" sz="3200" dirty="0" smtClean="0"/>
              <a:t> UNICORE.</a:t>
            </a:r>
            <a:endParaRPr lang="ru-RU" sz="3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D41C4077-60DF-44CB-8566-D6021555C855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CAEBeans Constructor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96257" name="Picture 1" descr="C:\WORK\Univer\Аспирантура\Диссертация\Изображения\Презентация\CAEBEans Constructor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8" y="2273634"/>
            <a:ext cx="8331200" cy="3592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CAEBeans Portal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5" name="Рисунок 4" descr="CAEBEans Portal.em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855" y="2302107"/>
            <a:ext cx="7836895" cy="3349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CAEBeans Server</a:t>
            </a:r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9B32644E-A61F-4AC1-9596-2E21F71BC39A}" type="slidenum">
              <a:rPr lang="ru-RU" smtClean="0"/>
              <a:pPr>
                <a:defRPr/>
              </a:pPr>
              <a:t>24</a:t>
            </a:fld>
            <a:endParaRPr lang="ru-RU"/>
          </a:p>
        </p:txBody>
      </p:sp>
      <p:pic>
        <p:nvPicPr>
          <p:cNvPr id="119810" name="Picture 2" descr="E:\WORK\Univer\Аспирантура\Диссертация\Изображения\Презентация\CAEBeans Server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347" y="1652135"/>
            <a:ext cx="8239048" cy="48792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Полилиния 96"/>
          <p:cNvSpPr/>
          <p:nvPr/>
        </p:nvSpPr>
        <p:spPr>
          <a:xfrm>
            <a:off x="1009650" y="2935288"/>
            <a:ext cx="3019425" cy="1550987"/>
          </a:xfrm>
          <a:custGeom>
            <a:avLst/>
            <a:gdLst>
              <a:gd name="connsiteX0" fmla="*/ 0 w 1676400"/>
              <a:gd name="connsiteY0" fmla="*/ 0 h 2413000"/>
              <a:gd name="connsiteX1" fmla="*/ 1358900 w 1676400"/>
              <a:gd name="connsiteY1" fmla="*/ 1460500 h 2413000"/>
              <a:gd name="connsiteX2" fmla="*/ 1676400 w 1676400"/>
              <a:gd name="connsiteY2" fmla="*/ 2413000 h 2413000"/>
              <a:gd name="connsiteX0" fmla="*/ 0 w 2235175"/>
              <a:gd name="connsiteY0" fmla="*/ 0 h 3526630"/>
              <a:gd name="connsiteX1" fmla="*/ 1358900 w 2235175"/>
              <a:gd name="connsiteY1" fmla="*/ 1460500 h 3526630"/>
              <a:gd name="connsiteX2" fmla="*/ 2235175 w 2235175"/>
              <a:gd name="connsiteY2" fmla="*/ 3526630 h 352663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071658 w 2394998"/>
              <a:gd name="connsiteY1" fmla="*/ 2188213 h 3697560"/>
              <a:gd name="connsiteX2" fmla="*/ 2394998 w 2394998"/>
              <a:gd name="connsiteY2" fmla="*/ 3697560 h 3697560"/>
              <a:gd name="connsiteX0" fmla="*/ 0 w 2361993"/>
              <a:gd name="connsiteY0" fmla="*/ 0 h 4033376"/>
              <a:gd name="connsiteX1" fmla="*/ 1071658 w 2361993"/>
              <a:gd name="connsiteY1" fmla="*/ 2188213 h 4033376"/>
              <a:gd name="connsiteX2" fmla="*/ 2361993 w 2361993"/>
              <a:gd name="connsiteY2" fmla="*/ 4033376 h 403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993" h="4033376">
                <a:moveTo>
                  <a:pt x="0" y="0"/>
                </a:moveTo>
                <a:cubicBezTo>
                  <a:pt x="213325" y="926300"/>
                  <a:pt x="677993" y="1515984"/>
                  <a:pt x="1071658" y="2188213"/>
                </a:cubicBezTo>
                <a:cubicBezTo>
                  <a:pt x="1465324" y="2860442"/>
                  <a:pt x="2330243" y="3902143"/>
                  <a:pt x="2361993" y="4033376"/>
                </a:cubicBezTo>
              </a:path>
            </a:pathLst>
          </a:cu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8" name="Полилиния 107"/>
          <p:cNvSpPr/>
          <p:nvPr/>
        </p:nvSpPr>
        <p:spPr>
          <a:xfrm>
            <a:off x="1935163" y="2903538"/>
            <a:ext cx="2136775" cy="1454150"/>
          </a:xfrm>
          <a:custGeom>
            <a:avLst/>
            <a:gdLst>
              <a:gd name="connsiteX0" fmla="*/ 0 w 1676400"/>
              <a:gd name="connsiteY0" fmla="*/ 0 h 2413000"/>
              <a:gd name="connsiteX1" fmla="*/ 1358900 w 1676400"/>
              <a:gd name="connsiteY1" fmla="*/ 1460500 h 2413000"/>
              <a:gd name="connsiteX2" fmla="*/ 1676400 w 1676400"/>
              <a:gd name="connsiteY2" fmla="*/ 2413000 h 2413000"/>
              <a:gd name="connsiteX0" fmla="*/ 0 w 2235175"/>
              <a:gd name="connsiteY0" fmla="*/ 0 h 3526630"/>
              <a:gd name="connsiteX1" fmla="*/ 1358900 w 2235175"/>
              <a:gd name="connsiteY1" fmla="*/ 1460500 h 3526630"/>
              <a:gd name="connsiteX2" fmla="*/ 2235175 w 2235175"/>
              <a:gd name="connsiteY2" fmla="*/ 3526630 h 352663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071658 w 2394998"/>
              <a:gd name="connsiteY1" fmla="*/ 2188213 h 3697560"/>
              <a:gd name="connsiteX2" fmla="*/ 2394998 w 2394998"/>
              <a:gd name="connsiteY2" fmla="*/ 3697560 h 3697560"/>
              <a:gd name="connsiteX0" fmla="*/ 0 w 2361993"/>
              <a:gd name="connsiteY0" fmla="*/ 0 h 4033376"/>
              <a:gd name="connsiteX1" fmla="*/ 1071658 w 2361993"/>
              <a:gd name="connsiteY1" fmla="*/ 2188213 h 4033376"/>
              <a:gd name="connsiteX2" fmla="*/ 2361993 w 2361993"/>
              <a:gd name="connsiteY2" fmla="*/ 4033376 h 4033376"/>
              <a:gd name="connsiteX0" fmla="*/ 0 w 2522812"/>
              <a:gd name="connsiteY0" fmla="*/ 0 h 4322070"/>
              <a:gd name="connsiteX1" fmla="*/ 1232477 w 2522812"/>
              <a:gd name="connsiteY1" fmla="*/ 2476907 h 4322070"/>
              <a:gd name="connsiteX2" fmla="*/ 2522812 w 2522812"/>
              <a:gd name="connsiteY2" fmla="*/ 4322070 h 432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2812" h="4322070">
                <a:moveTo>
                  <a:pt x="0" y="0"/>
                </a:moveTo>
                <a:cubicBezTo>
                  <a:pt x="213325" y="926300"/>
                  <a:pt x="812008" y="1756562"/>
                  <a:pt x="1232477" y="2476907"/>
                </a:cubicBezTo>
                <a:cubicBezTo>
                  <a:pt x="1652946" y="3197252"/>
                  <a:pt x="2491062" y="4190837"/>
                  <a:pt x="2522812" y="4322070"/>
                </a:cubicBezTo>
              </a:path>
            </a:pathLst>
          </a:cu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9" name="Полилиния 108"/>
          <p:cNvSpPr/>
          <p:nvPr/>
        </p:nvSpPr>
        <p:spPr>
          <a:xfrm>
            <a:off x="3143250" y="2928938"/>
            <a:ext cx="1071563" cy="1357312"/>
          </a:xfrm>
          <a:custGeom>
            <a:avLst/>
            <a:gdLst>
              <a:gd name="connsiteX0" fmla="*/ 0 w 1676400"/>
              <a:gd name="connsiteY0" fmla="*/ 0 h 2413000"/>
              <a:gd name="connsiteX1" fmla="*/ 1358900 w 1676400"/>
              <a:gd name="connsiteY1" fmla="*/ 1460500 h 2413000"/>
              <a:gd name="connsiteX2" fmla="*/ 1676400 w 1676400"/>
              <a:gd name="connsiteY2" fmla="*/ 2413000 h 2413000"/>
              <a:gd name="connsiteX0" fmla="*/ 0 w 2235175"/>
              <a:gd name="connsiteY0" fmla="*/ 0 h 3526630"/>
              <a:gd name="connsiteX1" fmla="*/ 1358900 w 2235175"/>
              <a:gd name="connsiteY1" fmla="*/ 1460500 h 3526630"/>
              <a:gd name="connsiteX2" fmla="*/ 2235175 w 2235175"/>
              <a:gd name="connsiteY2" fmla="*/ 3526630 h 352663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071658 w 2394998"/>
              <a:gd name="connsiteY1" fmla="*/ 2188213 h 3697560"/>
              <a:gd name="connsiteX2" fmla="*/ 2394998 w 2394998"/>
              <a:gd name="connsiteY2" fmla="*/ 3697560 h 3697560"/>
              <a:gd name="connsiteX0" fmla="*/ 0 w 2361993"/>
              <a:gd name="connsiteY0" fmla="*/ 0 h 4033376"/>
              <a:gd name="connsiteX1" fmla="*/ 1071658 w 2361993"/>
              <a:gd name="connsiteY1" fmla="*/ 2188213 h 4033376"/>
              <a:gd name="connsiteX2" fmla="*/ 2361993 w 2361993"/>
              <a:gd name="connsiteY2" fmla="*/ 4033376 h 403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993" h="4033376">
                <a:moveTo>
                  <a:pt x="0" y="0"/>
                </a:moveTo>
                <a:cubicBezTo>
                  <a:pt x="213325" y="926300"/>
                  <a:pt x="677993" y="1515984"/>
                  <a:pt x="1071658" y="2188213"/>
                </a:cubicBezTo>
                <a:cubicBezTo>
                  <a:pt x="1465324" y="2860442"/>
                  <a:pt x="2330243" y="3902143"/>
                  <a:pt x="2361993" y="4033376"/>
                </a:cubicBezTo>
              </a:path>
            </a:pathLst>
          </a:cu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1" name="Полилиния 110"/>
          <p:cNvSpPr/>
          <p:nvPr/>
        </p:nvSpPr>
        <p:spPr>
          <a:xfrm>
            <a:off x="4706938" y="2938463"/>
            <a:ext cx="647700" cy="1458912"/>
          </a:xfrm>
          <a:custGeom>
            <a:avLst/>
            <a:gdLst>
              <a:gd name="connsiteX0" fmla="*/ 0 w 1676400"/>
              <a:gd name="connsiteY0" fmla="*/ 0 h 2413000"/>
              <a:gd name="connsiteX1" fmla="*/ 1358900 w 1676400"/>
              <a:gd name="connsiteY1" fmla="*/ 1460500 h 2413000"/>
              <a:gd name="connsiteX2" fmla="*/ 1676400 w 1676400"/>
              <a:gd name="connsiteY2" fmla="*/ 2413000 h 2413000"/>
              <a:gd name="connsiteX0" fmla="*/ 0 w 2235175"/>
              <a:gd name="connsiteY0" fmla="*/ 0 h 3526630"/>
              <a:gd name="connsiteX1" fmla="*/ 1358900 w 2235175"/>
              <a:gd name="connsiteY1" fmla="*/ 1460500 h 3526630"/>
              <a:gd name="connsiteX2" fmla="*/ 2235175 w 2235175"/>
              <a:gd name="connsiteY2" fmla="*/ 3526630 h 352663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071658 w 2394998"/>
              <a:gd name="connsiteY1" fmla="*/ 2188213 h 3697560"/>
              <a:gd name="connsiteX2" fmla="*/ 2394998 w 2394998"/>
              <a:gd name="connsiteY2" fmla="*/ 3697560 h 3697560"/>
              <a:gd name="connsiteX0" fmla="*/ 0 w 2361993"/>
              <a:gd name="connsiteY0" fmla="*/ 0 h 4033376"/>
              <a:gd name="connsiteX1" fmla="*/ 1071658 w 2361993"/>
              <a:gd name="connsiteY1" fmla="*/ 2188213 h 4033376"/>
              <a:gd name="connsiteX2" fmla="*/ 2361993 w 2361993"/>
              <a:gd name="connsiteY2" fmla="*/ 4033376 h 4033376"/>
              <a:gd name="connsiteX0" fmla="*/ 0 w 1150380"/>
              <a:gd name="connsiteY0" fmla="*/ 0 h 4033376"/>
              <a:gd name="connsiteX1" fmla="*/ 1071658 w 1150380"/>
              <a:gd name="connsiteY1" fmla="*/ 2188213 h 4033376"/>
              <a:gd name="connsiteX2" fmla="*/ 472328 w 1150380"/>
              <a:gd name="connsiteY2" fmla="*/ 4033376 h 4033376"/>
              <a:gd name="connsiteX0" fmla="*/ 0 w 835377"/>
              <a:gd name="connsiteY0" fmla="*/ 0 h 4033376"/>
              <a:gd name="connsiteX1" fmla="*/ 756655 w 835377"/>
              <a:gd name="connsiteY1" fmla="*/ 2188213 h 4033376"/>
              <a:gd name="connsiteX2" fmla="*/ 472328 w 835377"/>
              <a:gd name="connsiteY2" fmla="*/ 4033376 h 4033376"/>
              <a:gd name="connsiteX0" fmla="*/ 0 w 835377"/>
              <a:gd name="connsiteY0" fmla="*/ 0 h 4033376"/>
              <a:gd name="connsiteX1" fmla="*/ 756655 w 835377"/>
              <a:gd name="connsiteY1" fmla="*/ 2188213 h 4033376"/>
              <a:gd name="connsiteX2" fmla="*/ 472328 w 835377"/>
              <a:gd name="connsiteY2" fmla="*/ 4033376 h 4033376"/>
              <a:gd name="connsiteX0" fmla="*/ 0 w 860523"/>
              <a:gd name="connsiteY0" fmla="*/ 0 h 4336479"/>
              <a:gd name="connsiteX1" fmla="*/ 756655 w 860523"/>
              <a:gd name="connsiteY1" fmla="*/ 2188213 h 4336479"/>
              <a:gd name="connsiteX2" fmla="*/ 623204 w 860523"/>
              <a:gd name="connsiteY2" fmla="*/ 4336479 h 4336479"/>
              <a:gd name="connsiteX0" fmla="*/ 0 w 623204"/>
              <a:gd name="connsiteY0" fmla="*/ 0 h 4336479"/>
              <a:gd name="connsiteX1" fmla="*/ 441652 w 623204"/>
              <a:gd name="connsiteY1" fmla="*/ 2188213 h 4336479"/>
              <a:gd name="connsiteX2" fmla="*/ 623204 w 623204"/>
              <a:gd name="connsiteY2" fmla="*/ 4336479 h 4336479"/>
              <a:gd name="connsiteX0" fmla="*/ 1475217 w 1688543"/>
              <a:gd name="connsiteY0" fmla="*/ 0 h 4336479"/>
              <a:gd name="connsiteX1" fmla="*/ 184810 w 1688543"/>
              <a:gd name="connsiteY1" fmla="*/ 2188213 h 4336479"/>
              <a:gd name="connsiteX2" fmla="*/ 366362 w 1688543"/>
              <a:gd name="connsiteY2" fmla="*/ 4336479 h 4336479"/>
              <a:gd name="connsiteX0" fmla="*/ 1475217 w 1688543"/>
              <a:gd name="connsiteY0" fmla="*/ 0 h 4548833"/>
              <a:gd name="connsiteX1" fmla="*/ 184810 w 1688543"/>
              <a:gd name="connsiteY1" fmla="*/ 2400567 h 4548833"/>
              <a:gd name="connsiteX2" fmla="*/ 366362 w 1688543"/>
              <a:gd name="connsiteY2" fmla="*/ 4548833 h 4548833"/>
              <a:gd name="connsiteX0" fmla="*/ 1140605 w 1609600"/>
              <a:gd name="connsiteY0" fmla="*/ 0 h 4548833"/>
              <a:gd name="connsiteX1" fmla="*/ 1424791 w 1609600"/>
              <a:gd name="connsiteY1" fmla="*/ 2825062 h 4548833"/>
              <a:gd name="connsiteX2" fmla="*/ 31750 w 1609600"/>
              <a:gd name="connsiteY2" fmla="*/ 4548833 h 4548833"/>
              <a:gd name="connsiteX0" fmla="*/ 983209 w 1425972"/>
              <a:gd name="connsiteY0" fmla="*/ 0 h 4336479"/>
              <a:gd name="connsiteX1" fmla="*/ 1267395 w 1425972"/>
              <a:gd name="connsiteY1" fmla="*/ 2825062 h 4336479"/>
              <a:gd name="connsiteX2" fmla="*/ 31750 w 1425972"/>
              <a:gd name="connsiteY2" fmla="*/ 4336479 h 4336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972" h="4336479">
                <a:moveTo>
                  <a:pt x="983209" y="0"/>
                </a:moveTo>
                <a:cubicBezTo>
                  <a:pt x="1196534" y="926300"/>
                  <a:pt x="1425971" y="2102316"/>
                  <a:pt x="1267395" y="2825062"/>
                </a:cubicBezTo>
                <a:cubicBezTo>
                  <a:pt x="1108819" y="3547808"/>
                  <a:pt x="0" y="4205246"/>
                  <a:pt x="31750" y="4336479"/>
                </a:cubicBezTo>
              </a:path>
            </a:pathLst>
          </a:cu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1643063" y="3000375"/>
          <a:ext cx="5286375" cy="4221163"/>
        </p:xfrm>
        <a:graphic>
          <a:graphicData uri="http://schemas.openxmlformats.org/presentationml/2006/ole">
            <p:oleObj spid="_x0000_s3074" name="Visio" r:id="rId5" imgW="6922100" imgH="5742373" progId="Visio.Drawing.11">
              <p:embed/>
            </p:oleObj>
          </a:graphicData>
        </a:graphic>
      </p:graphicFrame>
      <p:sp>
        <p:nvSpPr>
          <p:cNvPr id="110" name="Полилиния 109"/>
          <p:cNvSpPr/>
          <p:nvPr/>
        </p:nvSpPr>
        <p:spPr>
          <a:xfrm>
            <a:off x="4214813" y="2857500"/>
            <a:ext cx="282575" cy="1458913"/>
          </a:xfrm>
          <a:custGeom>
            <a:avLst/>
            <a:gdLst>
              <a:gd name="connsiteX0" fmla="*/ 0 w 1676400"/>
              <a:gd name="connsiteY0" fmla="*/ 0 h 2413000"/>
              <a:gd name="connsiteX1" fmla="*/ 1358900 w 1676400"/>
              <a:gd name="connsiteY1" fmla="*/ 1460500 h 2413000"/>
              <a:gd name="connsiteX2" fmla="*/ 1676400 w 1676400"/>
              <a:gd name="connsiteY2" fmla="*/ 2413000 h 2413000"/>
              <a:gd name="connsiteX0" fmla="*/ 0 w 2235175"/>
              <a:gd name="connsiteY0" fmla="*/ 0 h 3526630"/>
              <a:gd name="connsiteX1" fmla="*/ 1358900 w 2235175"/>
              <a:gd name="connsiteY1" fmla="*/ 1460500 h 3526630"/>
              <a:gd name="connsiteX2" fmla="*/ 2235175 w 2235175"/>
              <a:gd name="connsiteY2" fmla="*/ 3526630 h 352663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071658 w 2394998"/>
              <a:gd name="connsiteY1" fmla="*/ 2188213 h 3697560"/>
              <a:gd name="connsiteX2" fmla="*/ 2394998 w 2394998"/>
              <a:gd name="connsiteY2" fmla="*/ 3697560 h 3697560"/>
              <a:gd name="connsiteX0" fmla="*/ 0 w 2361993"/>
              <a:gd name="connsiteY0" fmla="*/ 0 h 4033376"/>
              <a:gd name="connsiteX1" fmla="*/ 1071658 w 2361993"/>
              <a:gd name="connsiteY1" fmla="*/ 2188213 h 4033376"/>
              <a:gd name="connsiteX2" fmla="*/ 2361993 w 2361993"/>
              <a:gd name="connsiteY2" fmla="*/ 4033376 h 4033376"/>
              <a:gd name="connsiteX0" fmla="*/ 0 w 1150380"/>
              <a:gd name="connsiteY0" fmla="*/ 0 h 4033376"/>
              <a:gd name="connsiteX1" fmla="*/ 1071658 w 1150380"/>
              <a:gd name="connsiteY1" fmla="*/ 2188213 h 4033376"/>
              <a:gd name="connsiteX2" fmla="*/ 472328 w 1150380"/>
              <a:gd name="connsiteY2" fmla="*/ 4033376 h 4033376"/>
              <a:gd name="connsiteX0" fmla="*/ 0 w 835377"/>
              <a:gd name="connsiteY0" fmla="*/ 0 h 4033376"/>
              <a:gd name="connsiteX1" fmla="*/ 756655 w 835377"/>
              <a:gd name="connsiteY1" fmla="*/ 2188213 h 4033376"/>
              <a:gd name="connsiteX2" fmla="*/ 472328 w 835377"/>
              <a:gd name="connsiteY2" fmla="*/ 4033376 h 4033376"/>
              <a:gd name="connsiteX0" fmla="*/ 0 w 835377"/>
              <a:gd name="connsiteY0" fmla="*/ 0 h 4033376"/>
              <a:gd name="connsiteX1" fmla="*/ 756655 w 835377"/>
              <a:gd name="connsiteY1" fmla="*/ 2188213 h 4033376"/>
              <a:gd name="connsiteX2" fmla="*/ 472328 w 835377"/>
              <a:gd name="connsiteY2" fmla="*/ 4033376 h 4033376"/>
              <a:gd name="connsiteX0" fmla="*/ 0 w 860523"/>
              <a:gd name="connsiteY0" fmla="*/ 0 h 4336479"/>
              <a:gd name="connsiteX1" fmla="*/ 756655 w 860523"/>
              <a:gd name="connsiteY1" fmla="*/ 2188213 h 4336479"/>
              <a:gd name="connsiteX2" fmla="*/ 623204 w 860523"/>
              <a:gd name="connsiteY2" fmla="*/ 4336479 h 4336479"/>
              <a:gd name="connsiteX0" fmla="*/ 0 w 623204"/>
              <a:gd name="connsiteY0" fmla="*/ 0 h 4336479"/>
              <a:gd name="connsiteX1" fmla="*/ 441652 w 623204"/>
              <a:gd name="connsiteY1" fmla="*/ 2188213 h 4336479"/>
              <a:gd name="connsiteX2" fmla="*/ 623204 w 623204"/>
              <a:gd name="connsiteY2" fmla="*/ 4336479 h 4336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3204" h="4336479">
                <a:moveTo>
                  <a:pt x="0" y="0"/>
                </a:moveTo>
                <a:cubicBezTo>
                  <a:pt x="213325" y="926300"/>
                  <a:pt x="337785" y="1465467"/>
                  <a:pt x="441652" y="2188213"/>
                </a:cubicBezTo>
                <a:cubicBezTo>
                  <a:pt x="545519" y="2910959"/>
                  <a:pt x="591454" y="4205246"/>
                  <a:pt x="623204" y="4336479"/>
                </a:cubicBezTo>
              </a:path>
            </a:pathLst>
          </a:cu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5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34950"/>
            <a:ext cx="9144000" cy="522288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ru-RU" b="1" dirty="0" smtClean="0"/>
              <a:t>Взаимодействие </a:t>
            </a:r>
            <a:r>
              <a:rPr lang="en-US" b="1" dirty="0" smtClean="0"/>
              <a:t>CAEBeans Server </a:t>
            </a:r>
            <a:r>
              <a:rPr lang="ru-RU" b="1" dirty="0" smtClean="0"/>
              <a:t>и </a:t>
            </a:r>
            <a:r>
              <a:rPr lang="en-US" b="1" dirty="0" smtClean="0"/>
              <a:t>CAEBeans Broker</a:t>
            </a:r>
            <a:endParaRPr lang="ru-RU" b="1" dirty="0" smtClean="0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42875" y="1214438"/>
            <a:ext cx="5286375" cy="1279525"/>
            <a:chOff x="1156" y="1215"/>
            <a:chExt cx="3906" cy="945"/>
          </a:xfrm>
        </p:grpSpPr>
        <p:sp>
          <p:nvSpPr>
            <p:cNvPr id="70" name="Прямоугольник 69"/>
            <p:cNvSpPr>
              <a:spLocks noChangeArrowheads="1"/>
            </p:cNvSpPr>
            <p:nvPr/>
          </p:nvSpPr>
          <p:spPr bwMode="auto">
            <a:xfrm>
              <a:off x="1156" y="1215"/>
              <a:ext cx="3906" cy="945"/>
            </a:xfrm>
            <a:prstGeom prst="rect">
              <a:avLst/>
            </a:prstGeom>
            <a:solidFill>
              <a:srgbClr val="8EB4DA"/>
            </a:solidFill>
            <a:ln w="9525" algn="ctr">
              <a:solidFill>
                <a:srgbClr val="282828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ru-RU" kern="0" dirty="0">
                <a:solidFill>
                  <a:schemeClr val="dk1"/>
                </a:solidFill>
                <a:latin typeface="+mn-lt"/>
              </a:endParaRPr>
            </a:p>
          </p:txBody>
        </p:sp>
        <p:sp>
          <p:nvSpPr>
            <p:cNvPr id="71" name="TextBox 70"/>
            <p:cNvSpPr txBox="1">
              <a:spLocks noChangeArrowheads="1"/>
            </p:cNvSpPr>
            <p:nvPr/>
          </p:nvSpPr>
          <p:spPr bwMode="auto">
            <a:xfrm>
              <a:off x="2194" y="1295"/>
              <a:ext cx="1750" cy="296"/>
            </a:xfrm>
            <a:prstGeom prst="rect">
              <a:avLst/>
            </a:prstGeom>
            <a:solidFill>
              <a:srgbClr val="8EB4DA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 smtClean="0">
                  <a:solidFill>
                    <a:schemeClr val="dk1"/>
                  </a:solidFill>
                </a:rPr>
                <a:t>CAEBeans Server</a:t>
              </a:r>
              <a:endParaRPr lang="ru-RU" sz="2000" b="1" kern="0" dirty="0">
                <a:solidFill>
                  <a:schemeClr val="dk1"/>
                </a:solidFill>
              </a:endParaRPr>
            </a:p>
          </p:txBody>
        </p:sp>
        <p:sp>
          <p:nvSpPr>
            <p:cNvPr id="74" name="Прямоугольник 73"/>
            <p:cNvSpPr>
              <a:spLocks noChangeArrowheads="1"/>
            </p:cNvSpPr>
            <p:nvPr/>
          </p:nvSpPr>
          <p:spPr bwMode="auto">
            <a:xfrm>
              <a:off x="1175" y="1560"/>
              <a:ext cx="781" cy="341"/>
            </a:xfrm>
            <a:prstGeom prst="rect">
              <a:avLst/>
            </a:prstGeom>
            <a:solidFill>
              <a:srgbClr val="8EB4DA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sz="1200" kern="0" dirty="0"/>
                <a:t>Построение </a:t>
              </a:r>
            </a:p>
            <a:p>
              <a:pPr algn="ctr">
                <a:defRPr/>
              </a:pPr>
              <a:r>
                <a:rPr lang="ru-RU" sz="1200" kern="0" dirty="0"/>
                <a:t>геометрии</a:t>
              </a:r>
            </a:p>
          </p:txBody>
        </p:sp>
        <p:pic>
          <p:nvPicPr>
            <p:cNvPr id="2097" name="Группа 7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20" y="1901"/>
              <a:ext cx="254" cy="248"/>
            </a:xfrm>
            <a:prstGeom prst="rect">
              <a:avLst/>
            </a:prstGeom>
            <a:solidFill>
              <a:srgbClr val="8EB4DA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2098" name="Группа 82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98" y="1879"/>
              <a:ext cx="245" cy="257"/>
            </a:xfrm>
            <a:prstGeom prst="rect">
              <a:avLst/>
            </a:prstGeom>
            <a:solidFill>
              <a:srgbClr val="8EB4DA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2099" name="Группа 86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37" y="1887"/>
              <a:ext cx="242" cy="241"/>
            </a:xfrm>
            <a:prstGeom prst="rect">
              <a:avLst/>
            </a:prstGeom>
            <a:solidFill>
              <a:srgbClr val="8EB4DA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2100" name="Группа 90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81" y="1879"/>
              <a:ext cx="242" cy="257"/>
            </a:xfrm>
            <a:prstGeom prst="rect">
              <a:avLst/>
            </a:prstGeom>
            <a:solidFill>
              <a:srgbClr val="8EB4DA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75" name="Прямоугольник 74"/>
            <p:cNvSpPr>
              <a:spLocks noChangeArrowheads="1"/>
            </p:cNvSpPr>
            <p:nvPr/>
          </p:nvSpPr>
          <p:spPr bwMode="auto">
            <a:xfrm>
              <a:off x="1895" y="1560"/>
              <a:ext cx="758" cy="341"/>
            </a:xfrm>
            <a:prstGeom prst="rect">
              <a:avLst/>
            </a:prstGeom>
            <a:solidFill>
              <a:srgbClr val="8EB4DA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sz="1200" kern="0" dirty="0"/>
                <a:t>Генератор</a:t>
              </a:r>
            </a:p>
            <a:p>
              <a:pPr algn="ctr">
                <a:defRPr/>
              </a:pPr>
              <a:r>
                <a:rPr lang="ru-RU" sz="1200" kern="0" dirty="0"/>
                <a:t>сеток</a:t>
              </a:r>
            </a:p>
          </p:txBody>
        </p:sp>
        <p:sp>
          <p:nvSpPr>
            <p:cNvPr id="76" name="Прямоугольник 75"/>
            <p:cNvSpPr>
              <a:spLocks noChangeArrowheads="1"/>
            </p:cNvSpPr>
            <p:nvPr/>
          </p:nvSpPr>
          <p:spPr bwMode="auto">
            <a:xfrm>
              <a:off x="2580" y="1619"/>
              <a:ext cx="898" cy="204"/>
            </a:xfrm>
            <a:prstGeom prst="rect">
              <a:avLst/>
            </a:prstGeom>
            <a:solidFill>
              <a:srgbClr val="8EB4DA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ru-RU" sz="1200" kern="0" dirty="0"/>
                <a:t>Препроцессор</a:t>
              </a:r>
            </a:p>
          </p:txBody>
        </p:sp>
        <p:sp>
          <p:nvSpPr>
            <p:cNvPr id="77" name="Прямоугольник 76"/>
            <p:cNvSpPr>
              <a:spLocks noChangeArrowheads="1"/>
            </p:cNvSpPr>
            <p:nvPr/>
          </p:nvSpPr>
          <p:spPr bwMode="auto">
            <a:xfrm>
              <a:off x="3443" y="1619"/>
              <a:ext cx="669" cy="204"/>
            </a:xfrm>
            <a:prstGeom prst="rect">
              <a:avLst/>
            </a:prstGeom>
            <a:solidFill>
              <a:srgbClr val="8EB4DA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ru-RU" sz="1200" kern="0" dirty="0"/>
                <a:t>Решатель</a:t>
              </a:r>
            </a:p>
          </p:txBody>
        </p:sp>
        <p:sp>
          <p:nvSpPr>
            <p:cNvPr id="78" name="Прямоугольник 77"/>
            <p:cNvSpPr>
              <a:spLocks noChangeArrowheads="1"/>
            </p:cNvSpPr>
            <p:nvPr/>
          </p:nvSpPr>
          <p:spPr bwMode="auto">
            <a:xfrm>
              <a:off x="4118" y="1619"/>
              <a:ext cx="944" cy="204"/>
            </a:xfrm>
            <a:prstGeom prst="rect">
              <a:avLst/>
            </a:prstGeom>
            <a:solidFill>
              <a:srgbClr val="8EB4DA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ru-RU" sz="1200" kern="0" dirty="0"/>
                <a:t>Постпроцессор</a:t>
              </a:r>
            </a:p>
          </p:txBody>
        </p:sp>
        <p:pic>
          <p:nvPicPr>
            <p:cNvPr id="2105" name="Группа 78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159" y="1901"/>
              <a:ext cx="246" cy="241"/>
            </a:xfrm>
            <a:prstGeom prst="rect">
              <a:avLst/>
            </a:prstGeom>
            <a:solidFill>
              <a:srgbClr val="8EB4DA"/>
            </a:solidFill>
            <a:ln w="9525">
              <a:noFill/>
              <a:miter lim="800000"/>
              <a:headEnd/>
              <a:tailEnd/>
            </a:ln>
          </p:spPr>
        </p:pic>
      </p:grpSp>
      <p:sp>
        <p:nvSpPr>
          <p:cNvPr id="100" name="TextBox 99"/>
          <p:cNvSpPr txBox="1"/>
          <p:nvPr/>
        </p:nvSpPr>
        <p:spPr>
          <a:xfrm>
            <a:off x="3537014" y="5188776"/>
            <a:ext cx="18396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CAEBeans Broker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Группа 94"/>
          <p:cNvGrpSpPr>
            <a:grpSpLocks/>
          </p:cNvGrpSpPr>
          <p:nvPr/>
        </p:nvGrpSpPr>
        <p:grpSpPr bwMode="auto">
          <a:xfrm rot="17095188" flipV="1">
            <a:off x="1631157" y="2255044"/>
            <a:ext cx="635000" cy="744537"/>
            <a:chOff x="1500166" y="3643314"/>
            <a:chExt cx="1098550" cy="1287462"/>
          </a:xfrm>
        </p:grpSpPr>
        <p:sp>
          <p:nvSpPr>
            <p:cNvPr id="48" name="Овал 47"/>
            <p:cNvSpPr>
              <a:spLocks noChangeArrowheads="1"/>
            </p:cNvSpPr>
            <p:nvPr/>
          </p:nvSpPr>
          <p:spPr bwMode="auto">
            <a:xfrm>
              <a:off x="1536587" y="3695699"/>
              <a:ext cx="856869" cy="856478"/>
            </a:xfrm>
            <a:prstGeom prst="ellipse">
              <a:avLst/>
            </a:prstGeom>
            <a:solidFill>
              <a:srgbClr val="F2F2F2">
                <a:alpha val="90195"/>
              </a:srgbClr>
            </a:solidFill>
            <a:ln w="25400" algn="ctr">
              <a:solidFill>
                <a:srgbClr val="D9D9D9">
                  <a:alpha val="90195"/>
                </a:srgbClr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>
                <a:defRPr/>
              </a:pPr>
              <a:endParaRPr lang="ru-RU">
                <a:solidFill>
                  <a:schemeClr val="lt1"/>
                </a:solidFill>
                <a:latin typeface="+mn-lt"/>
              </a:endParaRPr>
            </a:p>
          </p:txBody>
        </p:sp>
        <p:grpSp>
          <p:nvGrpSpPr>
            <p:cNvPr id="4" name="Группа 56"/>
            <p:cNvGrpSpPr>
              <a:grpSpLocks/>
            </p:cNvGrpSpPr>
            <p:nvPr/>
          </p:nvGrpSpPr>
          <p:grpSpPr bwMode="auto">
            <a:xfrm>
              <a:off x="1500166" y="3643316"/>
              <a:ext cx="1098554" cy="1287462"/>
              <a:chOff x="2133567" y="1901020"/>
              <a:chExt cx="1099323" cy="1286157"/>
            </a:xfrm>
            <a:solidFill>
              <a:schemeClr val="bg1">
                <a:lumMod val="85000"/>
              </a:schemeClr>
            </a:solidFill>
          </p:grpSpPr>
          <p:sp>
            <p:nvSpPr>
              <p:cNvPr id="50" name="Кольцо 49"/>
              <p:cNvSpPr/>
              <p:nvPr/>
            </p:nvSpPr>
            <p:spPr bwMode="auto">
              <a:xfrm rot="3181666">
                <a:off x="2110837" y="1923750"/>
                <a:ext cx="1000132" cy="954671"/>
              </a:xfrm>
              <a:prstGeom prst="donut">
                <a:avLst>
                  <a:gd name="adj" fmla="val 7584"/>
                </a:avLst>
              </a:prstGeom>
              <a:grpFill/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soft" dir="t"/>
              </a:scene3d>
              <a:sp3d>
                <a:bevelT/>
              </a:sp3d>
            </p:spPr>
            <p:txBody>
              <a:bodyPr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/>
              </a:p>
            </p:txBody>
          </p:sp>
          <p:grpSp>
            <p:nvGrpSpPr>
              <p:cNvPr id="5" name="Группа 100"/>
              <p:cNvGrpSpPr/>
              <p:nvPr/>
            </p:nvGrpSpPr>
            <p:grpSpPr>
              <a:xfrm rot="19743446">
                <a:off x="2723013" y="2735517"/>
                <a:ext cx="509877" cy="451660"/>
                <a:chOff x="998823" y="2238904"/>
                <a:chExt cx="509877" cy="451660"/>
              </a:xfrm>
              <a:grpFill/>
              <a:effectLst>
                <a:outerShdw blurRad="50800" dir="5400000" algn="t" rotWithShape="0">
                  <a:prstClr val="black">
                    <a:alpha val="40000"/>
                  </a:prstClr>
                </a:outerShdw>
              </a:effectLst>
              <a:scene3d>
                <a:camera prst="perspectiveBelow" fov="1500000">
                  <a:rot lat="1200000" lon="0" rev="0"/>
                </a:camera>
                <a:lightRig rig="balanced" dir="t"/>
              </a:scene3d>
            </p:grpSpPr>
            <p:sp>
              <p:nvSpPr>
                <p:cNvPr id="52" name="Скругленный прямоугольник 51"/>
                <p:cNvSpPr/>
                <p:nvPr/>
              </p:nvSpPr>
              <p:spPr bwMode="auto">
                <a:xfrm rot="5424107">
                  <a:off x="1184091" y="2504263"/>
                  <a:ext cx="313770" cy="58832"/>
                </a:xfrm>
                <a:prstGeom prst="roundRect">
                  <a:avLst>
                    <a:gd name="adj" fmla="val 50000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  <p:sp>
              <p:nvSpPr>
                <p:cNvPr id="53" name="Скругленный прямоугольник 52"/>
                <p:cNvSpPr/>
                <p:nvPr/>
              </p:nvSpPr>
              <p:spPr bwMode="auto">
                <a:xfrm rot="5424107">
                  <a:off x="1007600" y="2503025"/>
                  <a:ext cx="313770" cy="58832"/>
                </a:xfrm>
                <a:prstGeom prst="roundRect">
                  <a:avLst>
                    <a:gd name="adj" fmla="val 50000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  <p:sp>
              <p:nvSpPr>
                <p:cNvPr id="54" name="Прямоугольник с двумя скругленными соседними углами 53"/>
                <p:cNvSpPr/>
                <p:nvPr/>
              </p:nvSpPr>
              <p:spPr bwMode="auto">
                <a:xfrm rot="10824107">
                  <a:off x="998823" y="2238904"/>
                  <a:ext cx="509877" cy="294160"/>
                </a:xfrm>
                <a:prstGeom prst="round2SameRect">
                  <a:avLst>
                    <a:gd name="adj1" fmla="val 50000"/>
                    <a:gd name="adj2" fmla="val 22261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</p:grpSp>
        </p:grpSp>
      </p:grpSp>
      <p:grpSp>
        <p:nvGrpSpPr>
          <p:cNvPr id="6" name="Группа 93"/>
          <p:cNvGrpSpPr>
            <a:grpSpLocks/>
          </p:cNvGrpSpPr>
          <p:nvPr/>
        </p:nvGrpSpPr>
        <p:grpSpPr bwMode="auto">
          <a:xfrm rot="17095188" flipV="1">
            <a:off x="2653507" y="2234406"/>
            <a:ext cx="635000" cy="744537"/>
            <a:chOff x="2786050" y="3643314"/>
            <a:chExt cx="1100138" cy="1287462"/>
          </a:xfrm>
        </p:grpSpPr>
        <p:sp>
          <p:nvSpPr>
            <p:cNvPr id="56" name="Овал 55"/>
            <p:cNvSpPr>
              <a:spLocks noChangeArrowheads="1"/>
            </p:cNvSpPr>
            <p:nvPr/>
          </p:nvSpPr>
          <p:spPr bwMode="auto">
            <a:xfrm>
              <a:off x="2842372" y="3726593"/>
              <a:ext cx="858108" cy="859223"/>
            </a:xfrm>
            <a:prstGeom prst="ellipse">
              <a:avLst/>
            </a:prstGeom>
            <a:solidFill>
              <a:srgbClr val="F2F2F2">
                <a:alpha val="90195"/>
              </a:srgbClr>
            </a:solidFill>
            <a:ln w="25400" algn="ctr">
              <a:solidFill>
                <a:srgbClr val="D9D9D9">
                  <a:alpha val="90195"/>
                </a:srgbClr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>
                <a:defRPr/>
              </a:pPr>
              <a:endParaRPr lang="ru-RU">
                <a:solidFill>
                  <a:schemeClr val="lt1"/>
                </a:solidFill>
                <a:latin typeface="+mn-lt"/>
              </a:endParaRPr>
            </a:p>
          </p:txBody>
        </p:sp>
        <p:grpSp>
          <p:nvGrpSpPr>
            <p:cNvPr id="7" name="Группа 57"/>
            <p:cNvGrpSpPr>
              <a:grpSpLocks/>
            </p:cNvGrpSpPr>
            <p:nvPr/>
          </p:nvGrpSpPr>
          <p:grpSpPr bwMode="auto">
            <a:xfrm>
              <a:off x="2786052" y="3643316"/>
              <a:ext cx="1100142" cy="1287462"/>
              <a:chOff x="3205138" y="1829584"/>
              <a:chExt cx="1099323" cy="1286157"/>
            </a:xfrm>
            <a:solidFill>
              <a:schemeClr val="bg1">
                <a:lumMod val="85000"/>
              </a:schemeClr>
            </a:solidFill>
          </p:grpSpPr>
          <p:sp>
            <p:nvSpPr>
              <p:cNvPr id="58" name="Кольцо 57"/>
              <p:cNvSpPr/>
              <p:nvPr/>
            </p:nvSpPr>
            <p:spPr bwMode="auto">
              <a:xfrm rot="3181666">
                <a:off x="3182408" y="1852314"/>
                <a:ext cx="1000132" cy="954671"/>
              </a:xfrm>
              <a:prstGeom prst="donut">
                <a:avLst>
                  <a:gd name="adj" fmla="val 7584"/>
                </a:avLst>
              </a:prstGeom>
              <a:grpFill/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soft" dir="t"/>
              </a:scene3d>
              <a:sp3d>
                <a:bevelT/>
              </a:sp3d>
            </p:spPr>
            <p:txBody>
              <a:bodyPr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/>
              </a:p>
            </p:txBody>
          </p:sp>
          <p:grpSp>
            <p:nvGrpSpPr>
              <p:cNvPr id="8" name="Группа 105"/>
              <p:cNvGrpSpPr/>
              <p:nvPr/>
            </p:nvGrpSpPr>
            <p:grpSpPr>
              <a:xfrm rot="19743446">
                <a:off x="3794584" y="2664081"/>
                <a:ext cx="509877" cy="451660"/>
                <a:chOff x="998823" y="2238904"/>
                <a:chExt cx="509877" cy="451660"/>
              </a:xfrm>
              <a:grpFill/>
              <a:effectLst>
                <a:outerShdw blurRad="50800" dir="5400000" algn="t" rotWithShape="0">
                  <a:prstClr val="black">
                    <a:alpha val="40000"/>
                  </a:prstClr>
                </a:outerShdw>
              </a:effectLst>
              <a:scene3d>
                <a:camera prst="perspectiveBelow" fov="1500000">
                  <a:rot lat="1200000" lon="0" rev="0"/>
                </a:camera>
                <a:lightRig rig="balanced" dir="t"/>
              </a:scene3d>
            </p:grpSpPr>
            <p:sp>
              <p:nvSpPr>
                <p:cNvPr id="60" name="Скругленный прямоугольник 59"/>
                <p:cNvSpPr/>
                <p:nvPr/>
              </p:nvSpPr>
              <p:spPr bwMode="auto">
                <a:xfrm rot="5424107">
                  <a:off x="1184091" y="2504263"/>
                  <a:ext cx="313770" cy="58832"/>
                </a:xfrm>
                <a:prstGeom prst="roundRect">
                  <a:avLst>
                    <a:gd name="adj" fmla="val 50000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  <p:sp>
              <p:nvSpPr>
                <p:cNvPr id="61" name="Скругленный прямоугольник 60"/>
                <p:cNvSpPr/>
                <p:nvPr/>
              </p:nvSpPr>
              <p:spPr bwMode="auto">
                <a:xfrm rot="5424107">
                  <a:off x="1007600" y="2503025"/>
                  <a:ext cx="313770" cy="58832"/>
                </a:xfrm>
                <a:prstGeom prst="roundRect">
                  <a:avLst>
                    <a:gd name="adj" fmla="val 50000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  <p:sp>
              <p:nvSpPr>
                <p:cNvPr id="62" name="Прямоугольник с двумя скругленными соседними углами 61"/>
                <p:cNvSpPr/>
                <p:nvPr/>
              </p:nvSpPr>
              <p:spPr bwMode="auto">
                <a:xfrm rot="10824107">
                  <a:off x="998823" y="2238904"/>
                  <a:ext cx="509877" cy="294160"/>
                </a:xfrm>
                <a:prstGeom prst="round2SameRect">
                  <a:avLst>
                    <a:gd name="adj1" fmla="val 50000"/>
                    <a:gd name="adj2" fmla="val 22261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</p:grpSp>
        </p:grpSp>
      </p:grpSp>
      <p:grpSp>
        <p:nvGrpSpPr>
          <p:cNvPr id="9" name="Группа 91"/>
          <p:cNvGrpSpPr>
            <a:grpSpLocks/>
          </p:cNvGrpSpPr>
          <p:nvPr/>
        </p:nvGrpSpPr>
        <p:grpSpPr bwMode="auto">
          <a:xfrm rot="17095188" flipV="1">
            <a:off x="4768057" y="2235994"/>
            <a:ext cx="635000" cy="744537"/>
            <a:chOff x="5357818" y="3643314"/>
            <a:chExt cx="1098550" cy="1287462"/>
          </a:xfrm>
        </p:grpSpPr>
        <p:sp>
          <p:nvSpPr>
            <p:cNvPr id="79" name="Овал 78"/>
            <p:cNvSpPr>
              <a:spLocks noChangeArrowheads="1"/>
            </p:cNvSpPr>
            <p:nvPr/>
          </p:nvSpPr>
          <p:spPr bwMode="auto">
            <a:xfrm>
              <a:off x="5437947" y="3755635"/>
              <a:ext cx="856869" cy="856478"/>
            </a:xfrm>
            <a:prstGeom prst="ellipse">
              <a:avLst/>
            </a:prstGeom>
            <a:solidFill>
              <a:srgbClr val="F2F2F2">
                <a:alpha val="90195"/>
              </a:srgbClr>
            </a:solidFill>
            <a:ln w="25400" algn="ctr">
              <a:solidFill>
                <a:srgbClr val="D9D9D9">
                  <a:alpha val="90195"/>
                </a:srgbClr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>
                <a:defRPr/>
              </a:pPr>
              <a:endParaRPr lang="ru-RU">
                <a:solidFill>
                  <a:schemeClr val="lt1"/>
                </a:solidFill>
                <a:latin typeface="+mn-lt"/>
              </a:endParaRPr>
            </a:p>
          </p:txBody>
        </p:sp>
        <p:grpSp>
          <p:nvGrpSpPr>
            <p:cNvPr id="10" name="Группа 59"/>
            <p:cNvGrpSpPr>
              <a:grpSpLocks/>
            </p:cNvGrpSpPr>
            <p:nvPr/>
          </p:nvGrpSpPr>
          <p:grpSpPr bwMode="auto">
            <a:xfrm>
              <a:off x="5357818" y="3643316"/>
              <a:ext cx="1098554" cy="1287462"/>
              <a:chOff x="5348280" y="1686712"/>
              <a:chExt cx="1099323" cy="1286157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Кольцо 81"/>
              <p:cNvSpPr/>
              <p:nvPr/>
            </p:nvSpPr>
            <p:spPr bwMode="auto">
              <a:xfrm rot="3181666">
                <a:off x="5325550" y="1709442"/>
                <a:ext cx="1000132" cy="954671"/>
              </a:xfrm>
              <a:prstGeom prst="donut">
                <a:avLst>
                  <a:gd name="adj" fmla="val 7584"/>
                </a:avLst>
              </a:prstGeom>
              <a:grpFill/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soft" dir="t"/>
              </a:scene3d>
              <a:sp3d>
                <a:bevelT/>
              </a:sp3d>
            </p:spPr>
            <p:txBody>
              <a:bodyPr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/>
              </a:p>
            </p:txBody>
          </p:sp>
          <p:grpSp>
            <p:nvGrpSpPr>
              <p:cNvPr id="11" name="Группа 115"/>
              <p:cNvGrpSpPr/>
              <p:nvPr/>
            </p:nvGrpSpPr>
            <p:grpSpPr>
              <a:xfrm rot="19743446">
                <a:off x="5937726" y="2521209"/>
                <a:ext cx="509877" cy="451660"/>
                <a:chOff x="998823" y="2238904"/>
                <a:chExt cx="509877" cy="451660"/>
              </a:xfrm>
              <a:grpFill/>
              <a:effectLst>
                <a:outerShdw blurRad="50800" dir="5400000" algn="t" rotWithShape="0">
                  <a:prstClr val="black">
                    <a:alpha val="40000"/>
                  </a:prstClr>
                </a:outerShdw>
              </a:effectLst>
              <a:scene3d>
                <a:camera prst="perspectiveBelow" fov="1500000">
                  <a:rot lat="1200000" lon="0" rev="0"/>
                </a:camera>
                <a:lightRig rig="balanced" dir="t"/>
              </a:scene3d>
            </p:grpSpPr>
            <p:sp>
              <p:nvSpPr>
                <p:cNvPr id="85" name="Скругленный прямоугольник 84"/>
                <p:cNvSpPr/>
                <p:nvPr/>
              </p:nvSpPr>
              <p:spPr bwMode="auto">
                <a:xfrm rot="5424107">
                  <a:off x="1184091" y="2504263"/>
                  <a:ext cx="313770" cy="58832"/>
                </a:xfrm>
                <a:prstGeom prst="roundRect">
                  <a:avLst>
                    <a:gd name="adj" fmla="val 50000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  <p:sp>
              <p:nvSpPr>
                <p:cNvPr id="86" name="Скругленный прямоугольник 85"/>
                <p:cNvSpPr/>
                <p:nvPr/>
              </p:nvSpPr>
              <p:spPr bwMode="auto">
                <a:xfrm rot="5424107">
                  <a:off x="1007600" y="2503025"/>
                  <a:ext cx="313770" cy="58832"/>
                </a:xfrm>
                <a:prstGeom prst="roundRect">
                  <a:avLst>
                    <a:gd name="adj" fmla="val 50000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  <p:sp>
              <p:nvSpPr>
                <p:cNvPr id="87" name="Прямоугольник с двумя скругленными соседними углами 86"/>
                <p:cNvSpPr/>
                <p:nvPr/>
              </p:nvSpPr>
              <p:spPr bwMode="auto">
                <a:xfrm rot="10824107">
                  <a:off x="998823" y="2238904"/>
                  <a:ext cx="509877" cy="294160"/>
                </a:xfrm>
                <a:prstGeom prst="round2SameRect">
                  <a:avLst>
                    <a:gd name="adj1" fmla="val 50000"/>
                    <a:gd name="adj2" fmla="val 22261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</p:grpSp>
        </p:grpSp>
      </p:grpSp>
      <p:pic>
        <p:nvPicPr>
          <p:cNvPr id="2062" name="Рисунок 88" descr="CFXMesh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35150" y="2501900"/>
            <a:ext cx="3746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3" name="Рисунок 89" descr="CFXPost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979988" y="2487613"/>
            <a:ext cx="3413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" name="Рисунок 90" descr="CFXPre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846388" y="2503488"/>
            <a:ext cx="3619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Группа 95"/>
          <p:cNvGrpSpPr>
            <a:grpSpLocks/>
          </p:cNvGrpSpPr>
          <p:nvPr/>
        </p:nvGrpSpPr>
        <p:grpSpPr bwMode="auto">
          <a:xfrm rot="17095188" flipV="1">
            <a:off x="640557" y="2255044"/>
            <a:ext cx="635000" cy="744537"/>
            <a:chOff x="214282" y="3714752"/>
            <a:chExt cx="1098550" cy="1287462"/>
          </a:xfrm>
        </p:grpSpPr>
        <p:sp>
          <p:nvSpPr>
            <p:cNvPr id="40" name="Овал 39"/>
            <p:cNvSpPr>
              <a:spLocks noChangeArrowheads="1"/>
            </p:cNvSpPr>
            <p:nvPr/>
          </p:nvSpPr>
          <p:spPr bwMode="auto">
            <a:xfrm>
              <a:off x="248406" y="3786412"/>
              <a:ext cx="856869" cy="856478"/>
            </a:xfrm>
            <a:prstGeom prst="ellipse">
              <a:avLst/>
            </a:prstGeom>
            <a:solidFill>
              <a:srgbClr val="F2F2F2">
                <a:alpha val="90195"/>
              </a:srgbClr>
            </a:solidFill>
            <a:ln w="25400" algn="ctr">
              <a:solidFill>
                <a:srgbClr val="D9D9D9">
                  <a:alpha val="90195"/>
                </a:srgbClr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>
                <a:defRPr/>
              </a:pPr>
              <a:endParaRPr lang="ru-RU">
                <a:solidFill>
                  <a:schemeClr val="lt1"/>
                </a:solidFill>
                <a:latin typeface="+mn-lt"/>
              </a:endParaRPr>
            </a:p>
          </p:txBody>
        </p:sp>
        <p:grpSp>
          <p:nvGrpSpPr>
            <p:cNvPr id="13" name="Группа 55"/>
            <p:cNvGrpSpPr>
              <a:grpSpLocks/>
            </p:cNvGrpSpPr>
            <p:nvPr/>
          </p:nvGrpSpPr>
          <p:grpSpPr bwMode="auto">
            <a:xfrm>
              <a:off x="214282" y="3714752"/>
              <a:ext cx="1098554" cy="1287462"/>
              <a:chOff x="1061998" y="1972460"/>
              <a:chExt cx="1099323" cy="1286157"/>
            </a:xfrm>
            <a:solidFill>
              <a:schemeClr val="bg1">
                <a:lumMod val="85000"/>
              </a:schemeClr>
            </a:solidFill>
          </p:grpSpPr>
          <p:sp>
            <p:nvSpPr>
              <p:cNvPr id="42" name="Кольцо 41"/>
              <p:cNvSpPr/>
              <p:nvPr/>
            </p:nvSpPr>
            <p:spPr bwMode="auto">
              <a:xfrm rot="3181666">
                <a:off x="1039268" y="1995190"/>
                <a:ext cx="1000132" cy="954671"/>
              </a:xfrm>
              <a:prstGeom prst="donut">
                <a:avLst>
                  <a:gd name="adj" fmla="val 7584"/>
                </a:avLst>
              </a:prstGeom>
              <a:grpFill/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soft" dir="t"/>
              </a:scene3d>
              <a:sp3d>
                <a:bevelT/>
              </a:sp3d>
            </p:spPr>
            <p:txBody>
              <a:bodyPr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/>
              </a:p>
            </p:txBody>
          </p:sp>
          <p:grpSp>
            <p:nvGrpSpPr>
              <p:cNvPr id="14" name="Группа 95"/>
              <p:cNvGrpSpPr/>
              <p:nvPr/>
            </p:nvGrpSpPr>
            <p:grpSpPr>
              <a:xfrm rot="19743446">
                <a:off x="1651444" y="2806957"/>
                <a:ext cx="509877" cy="451660"/>
                <a:chOff x="998823" y="2238904"/>
                <a:chExt cx="509877" cy="451660"/>
              </a:xfrm>
              <a:grpFill/>
              <a:effectLst>
                <a:outerShdw blurRad="50800" dir="5400000" algn="t" rotWithShape="0">
                  <a:prstClr val="black">
                    <a:alpha val="40000"/>
                  </a:prstClr>
                </a:outerShdw>
              </a:effectLst>
              <a:scene3d>
                <a:camera prst="perspectiveBelow" fov="1500000">
                  <a:rot lat="1200000" lon="0" rev="0"/>
                </a:camera>
                <a:lightRig rig="balanced" dir="t"/>
              </a:scene3d>
            </p:grpSpPr>
            <p:sp>
              <p:nvSpPr>
                <p:cNvPr id="44" name="Скругленный прямоугольник 43"/>
                <p:cNvSpPr/>
                <p:nvPr/>
              </p:nvSpPr>
              <p:spPr bwMode="auto">
                <a:xfrm rot="5424107">
                  <a:off x="1184091" y="2504263"/>
                  <a:ext cx="313770" cy="58832"/>
                </a:xfrm>
                <a:prstGeom prst="roundRect">
                  <a:avLst>
                    <a:gd name="adj" fmla="val 50000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  <p:sp>
              <p:nvSpPr>
                <p:cNvPr id="45" name="Скругленный прямоугольник 44"/>
                <p:cNvSpPr/>
                <p:nvPr/>
              </p:nvSpPr>
              <p:spPr bwMode="auto">
                <a:xfrm rot="5424107">
                  <a:off x="1007600" y="2503025"/>
                  <a:ext cx="313770" cy="58832"/>
                </a:xfrm>
                <a:prstGeom prst="roundRect">
                  <a:avLst>
                    <a:gd name="adj" fmla="val 50000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  <p:sp>
              <p:nvSpPr>
                <p:cNvPr id="46" name="Прямоугольник с двумя скругленными соседними углами 45"/>
                <p:cNvSpPr/>
                <p:nvPr/>
              </p:nvSpPr>
              <p:spPr bwMode="auto">
                <a:xfrm rot="10824107">
                  <a:off x="998823" y="2238904"/>
                  <a:ext cx="509877" cy="294160"/>
                </a:xfrm>
                <a:prstGeom prst="round2SameRect">
                  <a:avLst>
                    <a:gd name="adj1" fmla="val 50000"/>
                    <a:gd name="adj2" fmla="val 22261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sp3d prstMaterial="plastic">
                  <a:bevelT w="165100" prst="coolSlant"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 smtClean="0"/>
                </a:p>
              </p:txBody>
            </p:sp>
          </p:grpSp>
        </p:grpSp>
      </p:grpSp>
      <p:pic>
        <p:nvPicPr>
          <p:cNvPr id="2066" name="Рисунок 95" descr="DesignModeler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28675" y="2500313"/>
            <a:ext cx="377825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" name="TextBox 101"/>
          <p:cNvSpPr txBox="1"/>
          <p:nvPr/>
        </p:nvSpPr>
        <p:spPr>
          <a:xfrm>
            <a:off x="928688" y="5786438"/>
            <a:ext cx="13573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Грид</a:t>
            </a:r>
          </a:p>
        </p:txBody>
      </p:sp>
      <p:sp>
        <p:nvSpPr>
          <p:cNvPr id="113" name="Полилиния 112"/>
          <p:cNvSpPr/>
          <p:nvPr/>
        </p:nvSpPr>
        <p:spPr>
          <a:xfrm>
            <a:off x="4214813" y="2870200"/>
            <a:ext cx="282575" cy="1458913"/>
          </a:xfrm>
          <a:custGeom>
            <a:avLst/>
            <a:gdLst>
              <a:gd name="connsiteX0" fmla="*/ 0 w 1676400"/>
              <a:gd name="connsiteY0" fmla="*/ 0 h 2413000"/>
              <a:gd name="connsiteX1" fmla="*/ 1358900 w 1676400"/>
              <a:gd name="connsiteY1" fmla="*/ 1460500 h 2413000"/>
              <a:gd name="connsiteX2" fmla="*/ 1676400 w 1676400"/>
              <a:gd name="connsiteY2" fmla="*/ 2413000 h 2413000"/>
              <a:gd name="connsiteX0" fmla="*/ 0 w 2235175"/>
              <a:gd name="connsiteY0" fmla="*/ 0 h 3526630"/>
              <a:gd name="connsiteX1" fmla="*/ 1358900 w 2235175"/>
              <a:gd name="connsiteY1" fmla="*/ 1460500 h 3526630"/>
              <a:gd name="connsiteX2" fmla="*/ 2235175 w 2235175"/>
              <a:gd name="connsiteY2" fmla="*/ 3526630 h 352663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071658 w 2394998"/>
              <a:gd name="connsiteY1" fmla="*/ 2188213 h 3697560"/>
              <a:gd name="connsiteX2" fmla="*/ 2394998 w 2394998"/>
              <a:gd name="connsiteY2" fmla="*/ 3697560 h 3697560"/>
              <a:gd name="connsiteX0" fmla="*/ 0 w 2361993"/>
              <a:gd name="connsiteY0" fmla="*/ 0 h 4033376"/>
              <a:gd name="connsiteX1" fmla="*/ 1071658 w 2361993"/>
              <a:gd name="connsiteY1" fmla="*/ 2188213 h 4033376"/>
              <a:gd name="connsiteX2" fmla="*/ 2361993 w 2361993"/>
              <a:gd name="connsiteY2" fmla="*/ 4033376 h 4033376"/>
              <a:gd name="connsiteX0" fmla="*/ 0 w 1150380"/>
              <a:gd name="connsiteY0" fmla="*/ 0 h 4033376"/>
              <a:gd name="connsiteX1" fmla="*/ 1071658 w 1150380"/>
              <a:gd name="connsiteY1" fmla="*/ 2188213 h 4033376"/>
              <a:gd name="connsiteX2" fmla="*/ 472328 w 1150380"/>
              <a:gd name="connsiteY2" fmla="*/ 4033376 h 4033376"/>
              <a:gd name="connsiteX0" fmla="*/ 0 w 835377"/>
              <a:gd name="connsiteY0" fmla="*/ 0 h 4033376"/>
              <a:gd name="connsiteX1" fmla="*/ 756655 w 835377"/>
              <a:gd name="connsiteY1" fmla="*/ 2188213 h 4033376"/>
              <a:gd name="connsiteX2" fmla="*/ 472328 w 835377"/>
              <a:gd name="connsiteY2" fmla="*/ 4033376 h 4033376"/>
              <a:gd name="connsiteX0" fmla="*/ 0 w 835377"/>
              <a:gd name="connsiteY0" fmla="*/ 0 h 4033376"/>
              <a:gd name="connsiteX1" fmla="*/ 756655 w 835377"/>
              <a:gd name="connsiteY1" fmla="*/ 2188213 h 4033376"/>
              <a:gd name="connsiteX2" fmla="*/ 472328 w 835377"/>
              <a:gd name="connsiteY2" fmla="*/ 4033376 h 4033376"/>
              <a:gd name="connsiteX0" fmla="*/ 0 w 860523"/>
              <a:gd name="connsiteY0" fmla="*/ 0 h 4336479"/>
              <a:gd name="connsiteX1" fmla="*/ 756655 w 860523"/>
              <a:gd name="connsiteY1" fmla="*/ 2188213 h 4336479"/>
              <a:gd name="connsiteX2" fmla="*/ 623204 w 860523"/>
              <a:gd name="connsiteY2" fmla="*/ 4336479 h 4336479"/>
              <a:gd name="connsiteX0" fmla="*/ 0 w 623204"/>
              <a:gd name="connsiteY0" fmla="*/ 0 h 4336479"/>
              <a:gd name="connsiteX1" fmla="*/ 441652 w 623204"/>
              <a:gd name="connsiteY1" fmla="*/ 2188213 h 4336479"/>
              <a:gd name="connsiteX2" fmla="*/ 623204 w 623204"/>
              <a:gd name="connsiteY2" fmla="*/ 4336479 h 4336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3204" h="4336479">
                <a:moveTo>
                  <a:pt x="0" y="0"/>
                </a:moveTo>
                <a:cubicBezTo>
                  <a:pt x="213325" y="926300"/>
                  <a:pt x="337785" y="1465467"/>
                  <a:pt x="441652" y="2188213"/>
                </a:cubicBezTo>
                <a:cubicBezTo>
                  <a:pt x="545519" y="2910959"/>
                  <a:pt x="591454" y="4205246"/>
                  <a:pt x="623204" y="4336479"/>
                </a:cubicBezTo>
              </a:path>
            </a:pathLst>
          </a:custGeom>
          <a:ln w="444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5" name="Полилиния 114"/>
          <p:cNvSpPr/>
          <p:nvPr/>
        </p:nvSpPr>
        <p:spPr>
          <a:xfrm rot="14056679">
            <a:off x="4731544" y="5180807"/>
            <a:ext cx="755650" cy="188912"/>
          </a:xfrm>
          <a:custGeom>
            <a:avLst/>
            <a:gdLst>
              <a:gd name="connsiteX0" fmla="*/ 1037167 w 1037167"/>
              <a:gd name="connsiteY0" fmla="*/ 0 h 1130300"/>
              <a:gd name="connsiteX1" fmla="*/ 656167 w 1037167"/>
              <a:gd name="connsiteY1" fmla="*/ 571500 h 1130300"/>
              <a:gd name="connsiteX2" fmla="*/ 8467 w 1037167"/>
              <a:gd name="connsiteY2" fmla="*/ 1130300 h 1130300"/>
              <a:gd name="connsiteX0" fmla="*/ 1037169 w 1037169"/>
              <a:gd name="connsiteY0" fmla="*/ 53046 h 624567"/>
              <a:gd name="connsiteX1" fmla="*/ 656169 w 1037169"/>
              <a:gd name="connsiteY1" fmla="*/ 624546 h 624567"/>
              <a:gd name="connsiteX2" fmla="*/ 8468 w 1037169"/>
              <a:gd name="connsiteY2" fmla="*/ 52919 h 624567"/>
              <a:gd name="connsiteX0" fmla="*/ 1037167 w 1037167"/>
              <a:gd name="connsiteY0" fmla="*/ 0 h 2329868"/>
              <a:gd name="connsiteX1" fmla="*/ 656167 w 1037167"/>
              <a:gd name="connsiteY1" fmla="*/ 2078692 h 2329868"/>
              <a:gd name="connsiteX2" fmla="*/ 8466 w 1037167"/>
              <a:gd name="connsiteY2" fmla="*/ 1507065 h 2329868"/>
              <a:gd name="connsiteX0" fmla="*/ 1037169 w 1037169"/>
              <a:gd name="connsiteY0" fmla="*/ 0 h 1507066"/>
              <a:gd name="connsiteX1" fmla="*/ 656169 w 1037169"/>
              <a:gd name="connsiteY1" fmla="*/ 948266 h 1507066"/>
              <a:gd name="connsiteX2" fmla="*/ 8468 w 1037169"/>
              <a:gd name="connsiteY2" fmla="*/ 1507065 h 1507066"/>
              <a:gd name="connsiteX0" fmla="*/ 784374 w 784374"/>
              <a:gd name="connsiteY0" fmla="*/ 0 h 1073836"/>
              <a:gd name="connsiteX1" fmla="*/ 403374 w 784374"/>
              <a:gd name="connsiteY1" fmla="*/ 948266 h 1073836"/>
              <a:gd name="connsiteX2" fmla="*/ 8468 w 784374"/>
              <a:gd name="connsiteY2" fmla="*/ 753406 h 1073836"/>
              <a:gd name="connsiteX0" fmla="*/ 784372 w 784372"/>
              <a:gd name="connsiteY0" fmla="*/ 0 h 753407"/>
              <a:gd name="connsiteX1" fmla="*/ 529742 w 784372"/>
              <a:gd name="connsiteY1" fmla="*/ 571373 h 753407"/>
              <a:gd name="connsiteX2" fmla="*/ 8466 w 784372"/>
              <a:gd name="connsiteY2" fmla="*/ 753406 h 753407"/>
              <a:gd name="connsiteX0" fmla="*/ 1119690 w 1119690"/>
              <a:gd name="connsiteY0" fmla="*/ 0 h 1019403"/>
              <a:gd name="connsiteX1" fmla="*/ 529744 w 1119690"/>
              <a:gd name="connsiteY1" fmla="*/ 837369 h 1019403"/>
              <a:gd name="connsiteX2" fmla="*/ 8468 w 1119690"/>
              <a:gd name="connsiteY2" fmla="*/ 1019402 h 1019403"/>
              <a:gd name="connsiteX0" fmla="*/ 1336418 w 1336418"/>
              <a:gd name="connsiteY0" fmla="*/ 0 h 995733"/>
              <a:gd name="connsiteX1" fmla="*/ 746472 w 1336418"/>
              <a:gd name="connsiteY1" fmla="*/ 837369 h 995733"/>
              <a:gd name="connsiteX2" fmla="*/ 8466 w 1336418"/>
              <a:gd name="connsiteY2" fmla="*/ 950197 h 99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418" h="995733">
                <a:moveTo>
                  <a:pt x="1336418" y="0"/>
                </a:moveTo>
                <a:cubicBezTo>
                  <a:pt x="1231643" y="191558"/>
                  <a:pt x="967797" y="679003"/>
                  <a:pt x="746472" y="837369"/>
                </a:cubicBezTo>
                <a:cubicBezTo>
                  <a:pt x="525147" y="995735"/>
                  <a:pt x="-1" y="897280"/>
                  <a:pt x="8466" y="950197"/>
                </a:cubicBezTo>
              </a:path>
            </a:pathLst>
          </a:cu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6" name="Полилиния 115"/>
          <p:cNvSpPr/>
          <p:nvPr/>
        </p:nvSpPr>
        <p:spPr>
          <a:xfrm rot="14056679">
            <a:off x="5083969" y="4393407"/>
            <a:ext cx="238125" cy="738187"/>
          </a:xfrm>
          <a:custGeom>
            <a:avLst/>
            <a:gdLst>
              <a:gd name="connsiteX0" fmla="*/ 1037167 w 1037167"/>
              <a:gd name="connsiteY0" fmla="*/ 0 h 1130300"/>
              <a:gd name="connsiteX1" fmla="*/ 656167 w 1037167"/>
              <a:gd name="connsiteY1" fmla="*/ 571500 h 1130300"/>
              <a:gd name="connsiteX2" fmla="*/ 8467 w 1037167"/>
              <a:gd name="connsiteY2" fmla="*/ 1130300 h 1130300"/>
              <a:gd name="connsiteX0" fmla="*/ 1037169 w 1037169"/>
              <a:gd name="connsiteY0" fmla="*/ 53046 h 624567"/>
              <a:gd name="connsiteX1" fmla="*/ 656169 w 1037169"/>
              <a:gd name="connsiteY1" fmla="*/ 624546 h 624567"/>
              <a:gd name="connsiteX2" fmla="*/ 8468 w 1037169"/>
              <a:gd name="connsiteY2" fmla="*/ 52919 h 624567"/>
              <a:gd name="connsiteX0" fmla="*/ 1037167 w 1037167"/>
              <a:gd name="connsiteY0" fmla="*/ 0 h 2329868"/>
              <a:gd name="connsiteX1" fmla="*/ 656167 w 1037167"/>
              <a:gd name="connsiteY1" fmla="*/ 2078692 h 2329868"/>
              <a:gd name="connsiteX2" fmla="*/ 8466 w 1037167"/>
              <a:gd name="connsiteY2" fmla="*/ 1507065 h 2329868"/>
              <a:gd name="connsiteX0" fmla="*/ 1037169 w 1037169"/>
              <a:gd name="connsiteY0" fmla="*/ 0 h 1507066"/>
              <a:gd name="connsiteX1" fmla="*/ 656169 w 1037169"/>
              <a:gd name="connsiteY1" fmla="*/ 948266 h 1507066"/>
              <a:gd name="connsiteX2" fmla="*/ 8468 w 1037169"/>
              <a:gd name="connsiteY2" fmla="*/ 1507065 h 1507066"/>
              <a:gd name="connsiteX0" fmla="*/ 784374 w 784374"/>
              <a:gd name="connsiteY0" fmla="*/ 0 h 1073836"/>
              <a:gd name="connsiteX1" fmla="*/ 403374 w 784374"/>
              <a:gd name="connsiteY1" fmla="*/ 948266 h 1073836"/>
              <a:gd name="connsiteX2" fmla="*/ 8468 w 784374"/>
              <a:gd name="connsiteY2" fmla="*/ 753406 h 1073836"/>
              <a:gd name="connsiteX0" fmla="*/ 784372 w 784372"/>
              <a:gd name="connsiteY0" fmla="*/ 0 h 753407"/>
              <a:gd name="connsiteX1" fmla="*/ 529742 w 784372"/>
              <a:gd name="connsiteY1" fmla="*/ 571373 h 753407"/>
              <a:gd name="connsiteX2" fmla="*/ 8466 w 784372"/>
              <a:gd name="connsiteY2" fmla="*/ 753406 h 753407"/>
              <a:gd name="connsiteX0" fmla="*/ 1119690 w 1119690"/>
              <a:gd name="connsiteY0" fmla="*/ 0 h 1019403"/>
              <a:gd name="connsiteX1" fmla="*/ 529744 w 1119690"/>
              <a:gd name="connsiteY1" fmla="*/ 837369 h 1019403"/>
              <a:gd name="connsiteX2" fmla="*/ 8468 w 1119690"/>
              <a:gd name="connsiteY2" fmla="*/ 1019402 h 1019403"/>
              <a:gd name="connsiteX0" fmla="*/ 1336418 w 1336418"/>
              <a:gd name="connsiteY0" fmla="*/ 0 h 995733"/>
              <a:gd name="connsiteX1" fmla="*/ 746472 w 1336418"/>
              <a:gd name="connsiteY1" fmla="*/ 837369 h 995733"/>
              <a:gd name="connsiteX2" fmla="*/ 8466 w 1336418"/>
              <a:gd name="connsiteY2" fmla="*/ 950197 h 995733"/>
              <a:gd name="connsiteX0" fmla="*/ 797718 w 797718"/>
              <a:gd name="connsiteY0" fmla="*/ 0 h 3859061"/>
              <a:gd name="connsiteX1" fmla="*/ 207772 w 797718"/>
              <a:gd name="connsiteY1" fmla="*/ 837369 h 3859061"/>
              <a:gd name="connsiteX2" fmla="*/ 8467 w 797718"/>
              <a:gd name="connsiteY2" fmla="*/ 3859061 h 3859061"/>
              <a:gd name="connsiteX0" fmla="*/ 536354 w 536354"/>
              <a:gd name="connsiteY0" fmla="*/ 0 h 4577517"/>
              <a:gd name="connsiteX1" fmla="*/ 207772 w 536354"/>
              <a:gd name="connsiteY1" fmla="*/ 1555825 h 4577517"/>
              <a:gd name="connsiteX2" fmla="*/ 8467 w 536354"/>
              <a:gd name="connsiteY2" fmla="*/ 4577517 h 457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354" h="4577517">
                <a:moveTo>
                  <a:pt x="536354" y="0"/>
                </a:moveTo>
                <a:cubicBezTo>
                  <a:pt x="431579" y="191558"/>
                  <a:pt x="295753" y="792906"/>
                  <a:pt x="207772" y="1555825"/>
                </a:cubicBezTo>
                <a:cubicBezTo>
                  <a:pt x="119791" y="2318745"/>
                  <a:pt x="0" y="4524600"/>
                  <a:pt x="8467" y="4577517"/>
                </a:cubicBezTo>
              </a:path>
            </a:pathLst>
          </a:cu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7" name="Полилиния 116"/>
          <p:cNvSpPr/>
          <p:nvPr/>
        </p:nvSpPr>
        <p:spPr>
          <a:xfrm rot="2574029">
            <a:off x="3370263" y="4573588"/>
            <a:ext cx="109537" cy="1308100"/>
          </a:xfrm>
          <a:custGeom>
            <a:avLst/>
            <a:gdLst>
              <a:gd name="connsiteX0" fmla="*/ 1037167 w 1037167"/>
              <a:gd name="connsiteY0" fmla="*/ 0 h 1130300"/>
              <a:gd name="connsiteX1" fmla="*/ 656167 w 1037167"/>
              <a:gd name="connsiteY1" fmla="*/ 571500 h 1130300"/>
              <a:gd name="connsiteX2" fmla="*/ 8467 w 1037167"/>
              <a:gd name="connsiteY2" fmla="*/ 1130300 h 1130300"/>
              <a:gd name="connsiteX0" fmla="*/ 1037169 w 1037169"/>
              <a:gd name="connsiteY0" fmla="*/ 53046 h 624567"/>
              <a:gd name="connsiteX1" fmla="*/ 656169 w 1037169"/>
              <a:gd name="connsiteY1" fmla="*/ 624546 h 624567"/>
              <a:gd name="connsiteX2" fmla="*/ 8468 w 1037169"/>
              <a:gd name="connsiteY2" fmla="*/ 52919 h 624567"/>
              <a:gd name="connsiteX0" fmla="*/ 1037167 w 1037167"/>
              <a:gd name="connsiteY0" fmla="*/ 0 h 2329868"/>
              <a:gd name="connsiteX1" fmla="*/ 656167 w 1037167"/>
              <a:gd name="connsiteY1" fmla="*/ 2078692 h 2329868"/>
              <a:gd name="connsiteX2" fmla="*/ 8466 w 1037167"/>
              <a:gd name="connsiteY2" fmla="*/ 1507065 h 2329868"/>
              <a:gd name="connsiteX0" fmla="*/ 1037169 w 1037169"/>
              <a:gd name="connsiteY0" fmla="*/ 0 h 1507066"/>
              <a:gd name="connsiteX1" fmla="*/ 656169 w 1037169"/>
              <a:gd name="connsiteY1" fmla="*/ 948266 h 1507066"/>
              <a:gd name="connsiteX2" fmla="*/ 8468 w 1037169"/>
              <a:gd name="connsiteY2" fmla="*/ 1507065 h 1507066"/>
              <a:gd name="connsiteX0" fmla="*/ 784374 w 784374"/>
              <a:gd name="connsiteY0" fmla="*/ 0 h 1073836"/>
              <a:gd name="connsiteX1" fmla="*/ 403374 w 784374"/>
              <a:gd name="connsiteY1" fmla="*/ 948266 h 1073836"/>
              <a:gd name="connsiteX2" fmla="*/ 8468 w 784374"/>
              <a:gd name="connsiteY2" fmla="*/ 753406 h 1073836"/>
              <a:gd name="connsiteX0" fmla="*/ 784372 w 784372"/>
              <a:gd name="connsiteY0" fmla="*/ 0 h 753407"/>
              <a:gd name="connsiteX1" fmla="*/ 529742 w 784372"/>
              <a:gd name="connsiteY1" fmla="*/ 571373 h 753407"/>
              <a:gd name="connsiteX2" fmla="*/ 8466 w 784372"/>
              <a:gd name="connsiteY2" fmla="*/ 753406 h 753407"/>
              <a:gd name="connsiteX0" fmla="*/ 1119690 w 1119690"/>
              <a:gd name="connsiteY0" fmla="*/ 0 h 1019403"/>
              <a:gd name="connsiteX1" fmla="*/ 529744 w 1119690"/>
              <a:gd name="connsiteY1" fmla="*/ 837369 h 1019403"/>
              <a:gd name="connsiteX2" fmla="*/ 8468 w 1119690"/>
              <a:gd name="connsiteY2" fmla="*/ 1019402 h 1019403"/>
              <a:gd name="connsiteX0" fmla="*/ 1336418 w 1336418"/>
              <a:gd name="connsiteY0" fmla="*/ 0 h 995733"/>
              <a:gd name="connsiteX1" fmla="*/ 746472 w 1336418"/>
              <a:gd name="connsiteY1" fmla="*/ 837369 h 995733"/>
              <a:gd name="connsiteX2" fmla="*/ 8466 w 1336418"/>
              <a:gd name="connsiteY2" fmla="*/ 950197 h 995733"/>
              <a:gd name="connsiteX0" fmla="*/ 797718 w 797718"/>
              <a:gd name="connsiteY0" fmla="*/ 0 h 3859061"/>
              <a:gd name="connsiteX1" fmla="*/ 207772 w 797718"/>
              <a:gd name="connsiteY1" fmla="*/ 837369 h 3859061"/>
              <a:gd name="connsiteX2" fmla="*/ 8467 w 797718"/>
              <a:gd name="connsiteY2" fmla="*/ 3859061 h 3859061"/>
              <a:gd name="connsiteX0" fmla="*/ 536354 w 536354"/>
              <a:gd name="connsiteY0" fmla="*/ 0 h 4577517"/>
              <a:gd name="connsiteX1" fmla="*/ 207772 w 536354"/>
              <a:gd name="connsiteY1" fmla="*/ 1555825 h 4577517"/>
              <a:gd name="connsiteX2" fmla="*/ 8467 w 536354"/>
              <a:gd name="connsiteY2" fmla="*/ 4577517 h 4577517"/>
              <a:gd name="connsiteX0" fmla="*/ 199504 w 239610"/>
              <a:gd name="connsiteY0" fmla="*/ 0 h 5544963"/>
              <a:gd name="connsiteX1" fmla="*/ 207772 w 239610"/>
              <a:gd name="connsiteY1" fmla="*/ 2523271 h 5544963"/>
              <a:gd name="connsiteX2" fmla="*/ 8467 w 239610"/>
              <a:gd name="connsiteY2" fmla="*/ 5544963 h 5544963"/>
              <a:gd name="connsiteX0" fmla="*/ 374924 w 374924"/>
              <a:gd name="connsiteY0" fmla="*/ 0 h 5544963"/>
              <a:gd name="connsiteX1" fmla="*/ 31839 w 374924"/>
              <a:gd name="connsiteY1" fmla="*/ 2284281 h 5544963"/>
              <a:gd name="connsiteX2" fmla="*/ 183887 w 374924"/>
              <a:gd name="connsiteY2" fmla="*/ 5544963 h 5544963"/>
              <a:gd name="connsiteX0" fmla="*/ 244709 w 244709"/>
              <a:gd name="connsiteY0" fmla="*/ 0 h 5108090"/>
              <a:gd name="connsiteX1" fmla="*/ 13238 w 244709"/>
              <a:gd name="connsiteY1" fmla="*/ 1847408 h 5108090"/>
              <a:gd name="connsiteX2" fmla="*/ 165286 w 244709"/>
              <a:gd name="connsiteY2" fmla="*/ 5108090 h 510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709" h="5108090">
                <a:moveTo>
                  <a:pt x="244709" y="0"/>
                </a:moveTo>
                <a:cubicBezTo>
                  <a:pt x="139934" y="191558"/>
                  <a:pt x="26475" y="996060"/>
                  <a:pt x="13238" y="1847408"/>
                </a:cubicBezTo>
                <a:cubicBezTo>
                  <a:pt x="1" y="2698756"/>
                  <a:pt x="156819" y="5055173"/>
                  <a:pt x="165286" y="5108090"/>
                </a:cubicBezTo>
              </a:path>
            </a:pathLst>
          </a:cu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0" name="Полилиния 119"/>
          <p:cNvSpPr/>
          <p:nvPr/>
        </p:nvSpPr>
        <p:spPr>
          <a:xfrm>
            <a:off x="3367088" y="2898775"/>
            <a:ext cx="1103312" cy="3052763"/>
          </a:xfrm>
          <a:custGeom>
            <a:avLst/>
            <a:gdLst>
              <a:gd name="connsiteX0" fmla="*/ 0 w 1676400"/>
              <a:gd name="connsiteY0" fmla="*/ 0 h 2413000"/>
              <a:gd name="connsiteX1" fmla="*/ 1358900 w 1676400"/>
              <a:gd name="connsiteY1" fmla="*/ 1460500 h 2413000"/>
              <a:gd name="connsiteX2" fmla="*/ 1676400 w 1676400"/>
              <a:gd name="connsiteY2" fmla="*/ 2413000 h 2413000"/>
              <a:gd name="connsiteX0" fmla="*/ 0 w 2235175"/>
              <a:gd name="connsiteY0" fmla="*/ 0 h 3526630"/>
              <a:gd name="connsiteX1" fmla="*/ 1358900 w 2235175"/>
              <a:gd name="connsiteY1" fmla="*/ 1460500 h 3526630"/>
              <a:gd name="connsiteX2" fmla="*/ 2235175 w 2235175"/>
              <a:gd name="connsiteY2" fmla="*/ 3526630 h 352663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518723 w 2394998"/>
              <a:gd name="connsiteY1" fmla="*/ 1631430 h 3697560"/>
              <a:gd name="connsiteX2" fmla="*/ 2394998 w 2394998"/>
              <a:gd name="connsiteY2" fmla="*/ 3697560 h 3697560"/>
              <a:gd name="connsiteX0" fmla="*/ 0 w 2394998"/>
              <a:gd name="connsiteY0" fmla="*/ 0 h 3697560"/>
              <a:gd name="connsiteX1" fmla="*/ 1071658 w 2394998"/>
              <a:gd name="connsiteY1" fmla="*/ 2188213 h 3697560"/>
              <a:gd name="connsiteX2" fmla="*/ 2394998 w 2394998"/>
              <a:gd name="connsiteY2" fmla="*/ 3697560 h 3697560"/>
              <a:gd name="connsiteX0" fmla="*/ 0 w 2361993"/>
              <a:gd name="connsiteY0" fmla="*/ 0 h 4033376"/>
              <a:gd name="connsiteX1" fmla="*/ 1071658 w 2361993"/>
              <a:gd name="connsiteY1" fmla="*/ 2188213 h 4033376"/>
              <a:gd name="connsiteX2" fmla="*/ 2361993 w 2361993"/>
              <a:gd name="connsiteY2" fmla="*/ 4033376 h 4033376"/>
              <a:gd name="connsiteX0" fmla="*/ 0 w 1150380"/>
              <a:gd name="connsiteY0" fmla="*/ 0 h 4033376"/>
              <a:gd name="connsiteX1" fmla="*/ 1071658 w 1150380"/>
              <a:gd name="connsiteY1" fmla="*/ 2188213 h 4033376"/>
              <a:gd name="connsiteX2" fmla="*/ 472328 w 1150380"/>
              <a:gd name="connsiteY2" fmla="*/ 4033376 h 4033376"/>
              <a:gd name="connsiteX0" fmla="*/ 0 w 835377"/>
              <a:gd name="connsiteY0" fmla="*/ 0 h 4033376"/>
              <a:gd name="connsiteX1" fmla="*/ 756655 w 835377"/>
              <a:gd name="connsiteY1" fmla="*/ 2188213 h 4033376"/>
              <a:gd name="connsiteX2" fmla="*/ 472328 w 835377"/>
              <a:gd name="connsiteY2" fmla="*/ 4033376 h 4033376"/>
              <a:gd name="connsiteX0" fmla="*/ 0 w 835377"/>
              <a:gd name="connsiteY0" fmla="*/ 0 h 4033376"/>
              <a:gd name="connsiteX1" fmla="*/ 756655 w 835377"/>
              <a:gd name="connsiteY1" fmla="*/ 2188213 h 4033376"/>
              <a:gd name="connsiteX2" fmla="*/ 472328 w 835377"/>
              <a:gd name="connsiteY2" fmla="*/ 4033376 h 4033376"/>
              <a:gd name="connsiteX0" fmla="*/ 0 w 860523"/>
              <a:gd name="connsiteY0" fmla="*/ 0 h 4336479"/>
              <a:gd name="connsiteX1" fmla="*/ 756655 w 860523"/>
              <a:gd name="connsiteY1" fmla="*/ 2188213 h 4336479"/>
              <a:gd name="connsiteX2" fmla="*/ 623204 w 860523"/>
              <a:gd name="connsiteY2" fmla="*/ 4336479 h 4336479"/>
              <a:gd name="connsiteX0" fmla="*/ 0 w 623204"/>
              <a:gd name="connsiteY0" fmla="*/ 0 h 4336479"/>
              <a:gd name="connsiteX1" fmla="*/ 441652 w 623204"/>
              <a:gd name="connsiteY1" fmla="*/ 2188213 h 4336479"/>
              <a:gd name="connsiteX2" fmla="*/ 623204 w 623204"/>
              <a:gd name="connsiteY2" fmla="*/ 4336479 h 4336479"/>
              <a:gd name="connsiteX0" fmla="*/ 0 w 3117550"/>
              <a:gd name="connsiteY0" fmla="*/ 7243158 h 8169458"/>
              <a:gd name="connsiteX1" fmla="*/ 2646251 w 3117550"/>
              <a:gd name="connsiteY1" fmla="*/ 727841 h 8169458"/>
              <a:gd name="connsiteX2" fmla="*/ 2827803 w 3117550"/>
              <a:gd name="connsiteY2" fmla="*/ 2876107 h 8169458"/>
              <a:gd name="connsiteX0" fmla="*/ 0 w 2776363"/>
              <a:gd name="connsiteY0" fmla="*/ 9380863 h 10307163"/>
              <a:gd name="connsiteX1" fmla="*/ 2646251 w 2776363"/>
              <a:gd name="connsiteY1" fmla="*/ 2865546 h 10307163"/>
              <a:gd name="connsiteX2" fmla="*/ 780670 w 2776363"/>
              <a:gd name="connsiteY2" fmla="*/ 131233 h 10307163"/>
              <a:gd name="connsiteX0" fmla="*/ 3467652 w 4248322"/>
              <a:gd name="connsiteY0" fmla="*/ 9380863 h 10307163"/>
              <a:gd name="connsiteX1" fmla="*/ 130112 w 4248322"/>
              <a:gd name="connsiteY1" fmla="*/ 4351456 h 10307163"/>
              <a:gd name="connsiteX2" fmla="*/ 4248322 w 4248322"/>
              <a:gd name="connsiteY2" fmla="*/ 131233 h 10307163"/>
              <a:gd name="connsiteX0" fmla="*/ 3467652 w 4248322"/>
              <a:gd name="connsiteY0" fmla="*/ 9380863 h 10307163"/>
              <a:gd name="connsiteX1" fmla="*/ 130112 w 4248322"/>
              <a:gd name="connsiteY1" fmla="*/ 4351456 h 10307163"/>
              <a:gd name="connsiteX2" fmla="*/ 4248322 w 4248322"/>
              <a:gd name="connsiteY2" fmla="*/ 131233 h 10307163"/>
              <a:gd name="connsiteX0" fmla="*/ 3467652 w 4248322"/>
              <a:gd name="connsiteY0" fmla="*/ 9380863 h 9387219"/>
              <a:gd name="connsiteX1" fmla="*/ 130112 w 4248322"/>
              <a:gd name="connsiteY1" fmla="*/ 4351456 h 9387219"/>
              <a:gd name="connsiteX2" fmla="*/ 4248322 w 4248322"/>
              <a:gd name="connsiteY2" fmla="*/ 131233 h 9387219"/>
              <a:gd name="connsiteX0" fmla="*/ 773439 w 3077261"/>
              <a:gd name="connsiteY0" fmla="*/ 9380863 h 9387219"/>
              <a:gd name="connsiteX1" fmla="*/ 2947150 w 3077261"/>
              <a:gd name="connsiteY1" fmla="*/ 5200516 h 9387219"/>
              <a:gd name="connsiteX2" fmla="*/ 1554109 w 3077261"/>
              <a:gd name="connsiteY2" fmla="*/ 131233 h 9387219"/>
              <a:gd name="connsiteX0" fmla="*/ 773439 w 3206736"/>
              <a:gd name="connsiteY0" fmla="*/ 9069505 h 9075861"/>
              <a:gd name="connsiteX1" fmla="*/ 2947150 w 3206736"/>
              <a:gd name="connsiteY1" fmla="*/ 4889158 h 9075861"/>
              <a:gd name="connsiteX2" fmla="*/ 2330950 w 3206736"/>
              <a:gd name="connsiteY2" fmla="*/ 131233 h 9075861"/>
              <a:gd name="connsiteX0" fmla="*/ 1 w 2433298"/>
              <a:gd name="connsiteY0" fmla="*/ 9069505 h 9069505"/>
              <a:gd name="connsiteX1" fmla="*/ 2173712 w 2433298"/>
              <a:gd name="connsiteY1" fmla="*/ 4889158 h 9069505"/>
              <a:gd name="connsiteX2" fmla="*/ 1557512 w 2433298"/>
              <a:gd name="connsiteY2" fmla="*/ 131233 h 9069505"/>
              <a:gd name="connsiteX0" fmla="*/ 1 w 2433298"/>
              <a:gd name="connsiteY0" fmla="*/ 9069505 h 9069505"/>
              <a:gd name="connsiteX1" fmla="*/ 2173712 w 2433298"/>
              <a:gd name="connsiteY1" fmla="*/ 4889158 h 9069505"/>
              <a:gd name="connsiteX2" fmla="*/ 1557512 w 2433298"/>
              <a:gd name="connsiteY2" fmla="*/ 131233 h 9069505"/>
              <a:gd name="connsiteX0" fmla="*/ 175015 w 2608312"/>
              <a:gd name="connsiteY0" fmla="*/ 9069505 h 9069505"/>
              <a:gd name="connsiteX1" fmla="*/ 2348726 w 2608312"/>
              <a:gd name="connsiteY1" fmla="*/ 4889158 h 9069505"/>
              <a:gd name="connsiteX2" fmla="*/ 1732526 w 2608312"/>
              <a:gd name="connsiteY2" fmla="*/ 131233 h 9069505"/>
              <a:gd name="connsiteX0" fmla="*/ 1 w 2433298"/>
              <a:gd name="connsiteY0" fmla="*/ 9069505 h 9069505"/>
              <a:gd name="connsiteX1" fmla="*/ 2173712 w 2433298"/>
              <a:gd name="connsiteY1" fmla="*/ 4889158 h 9069505"/>
              <a:gd name="connsiteX2" fmla="*/ 1557512 w 2433298"/>
              <a:gd name="connsiteY2" fmla="*/ 131233 h 906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3298" h="9069505">
                <a:moveTo>
                  <a:pt x="1" y="9069505"/>
                </a:moveTo>
                <a:cubicBezTo>
                  <a:pt x="286904" y="6627354"/>
                  <a:pt x="1914127" y="6378870"/>
                  <a:pt x="2173712" y="4889158"/>
                </a:cubicBezTo>
                <a:cubicBezTo>
                  <a:pt x="2433297" y="3399446"/>
                  <a:pt x="1525762" y="0"/>
                  <a:pt x="1557512" y="131233"/>
                </a:cubicBezTo>
              </a:path>
            </a:pathLst>
          </a:custGeom>
          <a:ln w="38100">
            <a:solidFill>
              <a:srgbClr val="FF0000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14" name="Рисунок 113" descr="CFXSolve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14612" y="5857892"/>
            <a:ext cx="625122" cy="638531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7" name="Номер слайда 12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 algn="r"/>
            <a:fld id="{BC0A3077-2EB7-4B05-A591-40AFB3054EE2}" type="slidenum">
              <a:rPr lang="en-US" smtClean="0"/>
              <a:pPr algn="r"/>
              <a:t>25</a:t>
            </a:fld>
            <a:endParaRPr lang="en-US" smtClean="0"/>
          </a:p>
        </p:txBody>
      </p:sp>
      <p:grpSp>
        <p:nvGrpSpPr>
          <p:cNvPr id="15" name="Группа 82"/>
          <p:cNvGrpSpPr>
            <a:grpSpLocks/>
          </p:cNvGrpSpPr>
          <p:nvPr/>
        </p:nvGrpSpPr>
        <p:grpSpPr bwMode="auto">
          <a:xfrm>
            <a:off x="1728788" y="2811463"/>
            <a:ext cx="2128837" cy="3722687"/>
            <a:chOff x="1727995" y="2811463"/>
            <a:chExt cx="2129629" cy="3722709"/>
          </a:xfrm>
        </p:grpSpPr>
        <p:sp>
          <p:nvSpPr>
            <p:cNvPr id="121" name="Полилиния 120"/>
            <p:cNvSpPr/>
            <p:nvPr/>
          </p:nvSpPr>
          <p:spPr>
            <a:xfrm>
              <a:off x="1727995" y="2811463"/>
              <a:ext cx="2129629" cy="3202006"/>
            </a:xfrm>
            <a:custGeom>
              <a:avLst/>
              <a:gdLst>
                <a:gd name="connsiteX0" fmla="*/ 989012 w 1989137"/>
                <a:gd name="connsiteY0" fmla="*/ 3248025 h 3248025"/>
                <a:gd name="connsiteX1" fmla="*/ 74612 w 1989137"/>
                <a:gd name="connsiteY1" fmla="*/ 2171700 h 3248025"/>
                <a:gd name="connsiteX2" fmla="*/ 541337 w 1989137"/>
                <a:gd name="connsiteY2" fmla="*/ 800100 h 3248025"/>
                <a:gd name="connsiteX3" fmla="*/ 1989137 w 1989137"/>
                <a:gd name="connsiteY3" fmla="*/ 0 h 3248025"/>
                <a:gd name="connsiteX4" fmla="*/ 1989137 w 1989137"/>
                <a:gd name="connsiteY4" fmla="*/ 0 h 3248025"/>
                <a:gd name="connsiteX5" fmla="*/ 1989137 w 1989137"/>
                <a:gd name="connsiteY5" fmla="*/ 0 h 3248025"/>
                <a:gd name="connsiteX0" fmla="*/ 740133 w 1953583"/>
                <a:gd name="connsiteY0" fmla="*/ 3031466 h 3031466"/>
                <a:gd name="connsiteX1" fmla="*/ 39058 w 1953583"/>
                <a:gd name="connsiteY1" fmla="*/ 2171700 h 3031466"/>
                <a:gd name="connsiteX2" fmla="*/ 505783 w 1953583"/>
                <a:gd name="connsiteY2" fmla="*/ 800100 h 3031466"/>
                <a:gd name="connsiteX3" fmla="*/ 1953583 w 1953583"/>
                <a:gd name="connsiteY3" fmla="*/ 0 h 3031466"/>
                <a:gd name="connsiteX4" fmla="*/ 1953583 w 1953583"/>
                <a:gd name="connsiteY4" fmla="*/ 0 h 3031466"/>
                <a:gd name="connsiteX5" fmla="*/ 1953583 w 1953583"/>
                <a:gd name="connsiteY5" fmla="*/ 0 h 3031466"/>
                <a:gd name="connsiteX0" fmla="*/ 740133 w 1953583"/>
                <a:gd name="connsiteY0" fmla="*/ 3031466 h 3031466"/>
                <a:gd name="connsiteX1" fmla="*/ 39058 w 1953583"/>
                <a:gd name="connsiteY1" fmla="*/ 2171700 h 3031466"/>
                <a:gd name="connsiteX2" fmla="*/ 505783 w 1953583"/>
                <a:gd name="connsiteY2" fmla="*/ 800100 h 3031466"/>
                <a:gd name="connsiteX3" fmla="*/ 1953583 w 1953583"/>
                <a:gd name="connsiteY3" fmla="*/ 0 h 3031466"/>
                <a:gd name="connsiteX4" fmla="*/ 1953583 w 1953583"/>
                <a:gd name="connsiteY4" fmla="*/ 0 h 3031466"/>
                <a:gd name="connsiteX5" fmla="*/ 1953583 w 1953583"/>
                <a:gd name="connsiteY5" fmla="*/ 0 h 3031466"/>
                <a:gd name="connsiteX0" fmla="*/ 980513 w 1987923"/>
                <a:gd name="connsiteY0" fmla="*/ 3017368 h 3017368"/>
                <a:gd name="connsiteX1" fmla="*/ 73398 w 1987923"/>
                <a:gd name="connsiteY1" fmla="*/ 2171700 h 3017368"/>
                <a:gd name="connsiteX2" fmla="*/ 540123 w 1987923"/>
                <a:gd name="connsiteY2" fmla="*/ 800100 h 3017368"/>
                <a:gd name="connsiteX3" fmla="*/ 1987923 w 1987923"/>
                <a:gd name="connsiteY3" fmla="*/ 0 h 3017368"/>
                <a:gd name="connsiteX4" fmla="*/ 1987923 w 1987923"/>
                <a:gd name="connsiteY4" fmla="*/ 0 h 3017368"/>
                <a:gd name="connsiteX5" fmla="*/ 1987923 w 1987923"/>
                <a:gd name="connsiteY5" fmla="*/ 0 h 3017368"/>
                <a:gd name="connsiteX0" fmla="*/ 825631 w 1965797"/>
                <a:gd name="connsiteY0" fmla="*/ 2887968 h 2887968"/>
                <a:gd name="connsiteX1" fmla="*/ 51272 w 1965797"/>
                <a:gd name="connsiteY1" fmla="*/ 2171700 h 2887968"/>
                <a:gd name="connsiteX2" fmla="*/ 517997 w 1965797"/>
                <a:gd name="connsiteY2" fmla="*/ 800100 h 2887968"/>
                <a:gd name="connsiteX3" fmla="*/ 1965797 w 1965797"/>
                <a:gd name="connsiteY3" fmla="*/ 0 h 2887968"/>
                <a:gd name="connsiteX4" fmla="*/ 1965797 w 1965797"/>
                <a:gd name="connsiteY4" fmla="*/ 0 h 2887968"/>
                <a:gd name="connsiteX5" fmla="*/ 1965797 w 1965797"/>
                <a:gd name="connsiteY5" fmla="*/ 0 h 2887968"/>
                <a:gd name="connsiteX0" fmla="*/ 913393 w 1978335"/>
                <a:gd name="connsiteY0" fmla="*/ 2899452 h 2899452"/>
                <a:gd name="connsiteX1" fmla="*/ 63810 w 1978335"/>
                <a:gd name="connsiteY1" fmla="*/ 2171700 h 2899452"/>
                <a:gd name="connsiteX2" fmla="*/ 530535 w 1978335"/>
                <a:gd name="connsiteY2" fmla="*/ 800100 h 2899452"/>
                <a:gd name="connsiteX3" fmla="*/ 1978335 w 1978335"/>
                <a:gd name="connsiteY3" fmla="*/ 0 h 2899452"/>
                <a:gd name="connsiteX4" fmla="*/ 1978335 w 1978335"/>
                <a:gd name="connsiteY4" fmla="*/ 0 h 2899452"/>
                <a:gd name="connsiteX5" fmla="*/ 1978335 w 1978335"/>
                <a:gd name="connsiteY5" fmla="*/ 0 h 289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8335" h="2899452">
                  <a:moveTo>
                    <a:pt x="913393" y="2899452"/>
                  </a:moveTo>
                  <a:cubicBezTo>
                    <a:pt x="493499" y="2565283"/>
                    <a:pt x="127620" y="2521592"/>
                    <a:pt x="63810" y="2171700"/>
                  </a:cubicBezTo>
                  <a:cubicBezTo>
                    <a:pt x="0" y="1821808"/>
                    <a:pt x="211447" y="1162050"/>
                    <a:pt x="530535" y="800100"/>
                  </a:cubicBezTo>
                  <a:cubicBezTo>
                    <a:pt x="849623" y="438150"/>
                    <a:pt x="1978335" y="0"/>
                    <a:pt x="1978335" y="0"/>
                  </a:cubicBezTo>
                  <a:lnTo>
                    <a:pt x="1978335" y="0"/>
                  </a:lnTo>
                  <a:lnTo>
                    <a:pt x="1978335" y="0"/>
                  </a:lnTo>
                </a:path>
              </a:pathLst>
            </a:custGeom>
            <a:ln w="98425" cmpd="dbl">
              <a:solidFill>
                <a:srgbClr val="00FF00"/>
              </a:solidFill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</a:t>
              </a:r>
              <a:endParaRPr lang="ru-RU" dirty="0"/>
            </a:p>
          </p:txBody>
        </p:sp>
        <p:sp>
          <p:nvSpPr>
            <p:cNvPr id="81" name="Овал 80"/>
            <p:cNvSpPr/>
            <p:nvPr/>
          </p:nvSpPr>
          <p:spPr>
            <a:xfrm>
              <a:off x="2668145" y="5819793"/>
              <a:ext cx="714641" cy="714379"/>
            </a:xfrm>
            <a:prstGeom prst="ellipse">
              <a:avLst/>
            </a:prstGeom>
            <a:ln w="57150" cmpd="sng">
              <a:solidFill>
                <a:srgbClr val="00FF00"/>
              </a:solidFill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grpSp>
        <p:nvGrpSpPr>
          <p:cNvPr id="16" name="Группа 83"/>
          <p:cNvGrpSpPr>
            <a:grpSpLocks/>
          </p:cNvGrpSpPr>
          <p:nvPr/>
        </p:nvGrpSpPr>
        <p:grpSpPr bwMode="auto">
          <a:xfrm>
            <a:off x="3576638" y="2290763"/>
            <a:ext cx="744537" cy="635000"/>
            <a:chOff x="3576638" y="2290763"/>
            <a:chExt cx="744537" cy="635000"/>
          </a:xfrm>
        </p:grpSpPr>
        <p:grpSp>
          <p:nvGrpSpPr>
            <p:cNvPr id="17" name="Группа 92"/>
            <p:cNvGrpSpPr>
              <a:grpSpLocks/>
            </p:cNvGrpSpPr>
            <p:nvPr/>
          </p:nvGrpSpPr>
          <p:grpSpPr bwMode="auto">
            <a:xfrm rot="17095188" flipV="1">
              <a:off x="3631407" y="2235994"/>
              <a:ext cx="635000" cy="744537"/>
              <a:chOff x="4071934" y="3643314"/>
              <a:chExt cx="1100137" cy="1287462"/>
            </a:xfrm>
          </p:grpSpPr>
          <p:sp>
            <p:nvSpPr>
              <p:cNvPr id="64" name="Овал 63"/>
              <p:cNvSpPr>
                <a:spLocks noChangeArrowheads="1"/>
              </p:cNvSpPr>
              <p:nvPr/>
            </p:nvSpPr>
            <p:spPr bwMode="auto">
              <a:xfrm>
                <a:off x="4106108" y="3714974"/>
                <a:ext cx="858107" cy="856478"/>
              </a:xfrm>
              <a:prstGeom prst="ellipse">
                <a:avLst/>
              </a:prstGeom>
              <a:solidFill>
                <a:srgbClr val="F2F2F2">
                  <a:alpha val="90195"/>
                </a:srgbClr>
              </a:solidFill>
              <a:ln w="25400" algn="ctr">
                <a:solidFill>
                  <a:srgbClr val="D9D9D9">
                    <a:alpha val="90195"/>
                  </a:srgbClr>
                </a:solidFill>
                <a:round/>
                <a:headEnd/>
                <a:tailEnd/>
              </a:ln>
            </p:spPr>
            <p:txBody>
              <a:bodyPr rot="10800000" anchor="ctr"/>
              <a:lstStyle/>
              <a:p>
                <a:pPr algn="ctr">
                  <a:defRPr/>
                </a:pPr>
                <a:endParaRPr lang="ru-RU">
                  <a:solidFill>
                    <a:schemeClr val="lt1"/>
                  </a:solidFill>
                  <a:latin typeface="+mn-lt"/>
                </a:endParaRPr>
              </a:p>
            </p:txBody>
          </p:sp>
          <p:grpSp>
            <p:nvGrpSpPr>
              <p:cNvPr id="18" name="Группа 58"/>
              <p:cNvGrpSpPr>
                <a:grpSpLocks/>
              </p:cNvGrpSpPr>
              <p:nvPr/>
            </p:nvGrpSpPr>
            <p:grpSpPr bwMode="auto">
              <a:xfrm>
                <a:off x="4071934" y="3643316"/>
                <a:ext cx="1100141" cy="1287462"/>
                <a:chOff x="4276709" y="1758148"/>
                <a:chExt cx="1099323" cy="1286157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66" name="Кольцо 65"/>
                <p:cNvSpPr/>
                <p:nvPr/>
              </p:nvSpPr>
              <p:spPr bwMode="auto">
                <a:xfrm rot="3181666">
                  <a:off x="4253979" y="1780878"/>
                  <a:ext cx="1000132" cy="954671"/>
                </a:xfrm>
                <a:prstGeom prst="donut">
                  <a:avLst>
                    <a:gd name="adj" fmla="val 7584"/>
                  </a:avLst>
                </a:prstGeom>
                <a:grpFill/>
                <a:ln w="158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soft" dir="t"/>
                </a:scene3d>
                <a:sp3d>
                  <a:bevelT/>
                </a:sp3d>
              </p:spPr>
              <p:txBody>
                <a:bodyPr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ru-RU"/>
                </a:p>
              </p:txBody>
            </p:sp>
            <p:grpSp>
              <p:nvGrpSpPr>
                <p:cNvPr id="19" name="Группа 110"/>
                <p:cNvGrpSpPr/>
                <p:nvPr/>
              </p:nvGrpSpPr>
              <p:grpSpPr>
                <a:xfrm rot="19743446">
                  <a:off x="4866155" y="2592645"/>
                  <a:ext cx="509877" cy="451660"/>
                  <a:chOff x="998823" y="2238904"/>
                  <a:chExt cx="509877" cy="451660"/>
                </a:xfrm>
                <a:grpFill/>
                <a:effectLst>
                  <a:outerShdw blurRad="508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perspectiveBelow" fov="1500000">
                    <a:rot lat="1200000" lon="0" rev="0"/>
                  </a:camera>
                  <a:lightRig rig="balanced" dir="t"/>
                </a:scene3d>
              </p:grpSpPr>
              <p:sp>
                <p:nvSpPr>
                  <p:cNvPr id="68" name="Скругленный прямоугольник 67"/>
                  <p:cNvSpPr/>
                  <p:nvPr/>
                </p:nvSpPr>
                <p:spPr bwMode="auto">
                  <a:xfrm rot="5424107">
                    <a:off x="1184091" y="2504263"/>
                    <a:ext cx="313770" cy="5883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 w="158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sp3d prstMaterial="plastic">
                    <a:bevelT w="165100" prst="coolSlant"/>
                  </a:sp3d>
                </p:spPr>
                <p:txBody>
                  <a:bodyPr/>
                  <a:lstStyle>
                    <a:defPPr>
                      <a:defRPr lang="ru-RU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ru-RU" smtClean="0"/>
                  </a:p>
                </p:txBody>
              </p:sp>
              <p:sp>
                <p:nvSpPr>
                  <p:cNvPr id="69" name="Скругленный прямоугольник 68"/>
                  <p:cNvSpPr/>
                  <p:nvPr/>
                </p:nvSpPr>
                <p:spPr bwMode="auto">
                  <a:xfrm rot="5424107">
                    <a:off x="1007600" y="2503025"/>
                    <a:ext cx="313770" cy="5883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 w="158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sp3d prstMaterial="plastic">
                    <a:bevelT w="165100" prst="coolSlant"/>
                  </a:sp3d>
                </p:spPr>
                <p:txBody>
                  <a:bodyPr/>
                  <a:lstStyle>
                    <a:defPPr>
                      <a:defRPr lang="ru-RU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ru-RU" smtClean="0"/>
                  </a:p>
                </p:txBody>
              </p:sp>
              <p:sp>
                <p:nvSpPr>
                  <p:cNvPr id="72" name="Прямоугольник с двумя скругленными соседними углами 71"/>
                  <p:cNvSpPr/>
                  <p:nvPr/>
                </p:nvSpPr>
                <p:spPr bwMode="auto">
                  <a:xfrm rot="10824107">
                    <a:off x="998823" y="2238904"/>
                    <a:ext cx="509877" cy="294160"/>
                  </a:xfrm>
                  <a:prstGeom prst="round2SameRect">
                    <a:avLst>
                      <a:gd name="adj1" fmla="val 50000"/>
                      <a:gd name="adj2" fmla="val 22261"/>
                    </a:avLst>
                  </a:prstGeom>
                  <a:grpFill/>
                  <a:ln w="158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sp3d prstMaterial="plastic">
                    <a:bevelT w="165100" prst="coolSlant"/>
                  </a:sp3d>
                </p:spPr>
                <p:txBody>
                  <a:bodyPr/>
                  <a:lstStyle>
                    <a:defPPr>
                      <a:defRPr lang="ru-RU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ru-RU" smtClean="0"/>
                  </a:p>
                </p:txBody>
              </p:sp>
            </p:grpSp>
          </p:grpSp>
        </p:grpSp>
        <p:pic>
          <p:nvPicPr>
            <p:cNvPr id="2081" name="Рисунок 94" descr="CFXSolver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836988" y="2486025"/>
              <a:ext cx="341312" cy="350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3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20" grpId="0" animBg="1"/>
      <p:bldP spid="12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smtClean="0"/>
              <a:t>CAEBeans Broker</a:t>
            </a:r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A89F38F5-375D-463D-9298-3A6C96ABB1AB}" type="slidenum">
              <a:rPr lang="ru-RU" smtClean="0"/>
              <a:pPr>
                <a:defRPr/>
              </a:pPr>
              <a:t>26</a:t>
            </a:fld>
            <a:endParaRPr lang="ru-RU"/>
          </a:p>
        </p:txBody>
      </p:sp>
      <p:pic>
        <p:nvPicPr>
          <p:cNvPr id="117761" name="Picture 1" descr="E:\WORK\Univer\Аспирантура\Диссертация\Изображения\Презентация\Очереди брокера ресурсов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343" y="1713817"/>
            <a:ext cx="8257421" cy="48884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Постановка и решение задачи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770" y="620919"/>
            <a:ext cx="8017727" cy="623708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24469" y="66906"/>
            <a:ext cx="8051181" cy="618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ru-RU" sz="2000" b="1" dirty="0" smtClean="0">
                <a:latin typeface="+mj-lt"/>
                <a:ea typeface="+mj-ea"/>
                <a:cs typeface="+mj-cs"/>
              </a:rPr>
              <a:t>Диаграмма последовательностей решения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CAE-</a:t>
            </a:r>
            <a:r>
              <a:rPr lang="ru-RU" sz="2000" b="1" dirty="0" smtClean="0">
                <a:latin typeface="+mj-lt"/>
                <a:ea typeface="+mj-ea"/>
                <a:cs typeface="+mj-cs"/>
              </a:rPr>
              <a:t>задачи в системе CAEBeans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CAEBeans Constructor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9E9656DB-6B39-4E42-9597-6AE6A267CAC5}" type="slidenum">
              <a:rPr lang="ru-RU" smtClean="0"/>
              <a:pPr>
                <a:defRPr/>
              </a:pPr>
              <a:t>28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796" y="1619714"/>
            <a:ext cx="4946208" cy="36947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1359" y="2686205"/>
            <a:ext cx="4842481" cy="3612995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83205"/>
            <a:ext cx="4408714" cy="331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4" cstate="print"/>
          <a:srcRect l="1553" t="2267" r="1945" b="2966"/>
          <a:stretch>
            <a:fillRect/>
          </a:stretch>
        </p:blipFill>
        <p:spPr bwMode="auto">
          <a:xfrm>
            <a:off x="2912269" y="3490913"/>
            <a:ext cx="4726781" cy="3043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smtClean="0"/>
              <a:t>CAEBeans Portal</a:t>
            </a:r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F15EA3E6-6128-4808-9497-D088FF02D98D}" type="slidenum">
              <a:rPr lang="ru-RU" smtClean="0"/>
              <a:pPr>
                <a:defRPr/>
              </a:pPr>
              <a:t>29</a:t>
            </a:fld>
            <a:endParaRPr lang="ru-RU"/>
          </a:p>
        </p:txBody>
      </p:sp>
      <p:pic>
        <p:nvPicPr>
          <p:cNvPr id="9" name="Рисунок 8"/>
          <p:cNvPicPr/>
          <p:nvPr/>
        </p:nvPicPr>
        <p:blipFill>
          <a:blip r:embed="rId5" cstate="print"/>
          <a:srcRect l="1697" t="2651" r="1902" b="3567"/>
          <a:stretch>
            <a:fillRect/>
          </a:stretch>
        </p:blipFill>
        <p:spPr>
          <a:xfrm>
            <a:off x="5029200" y="1568450"/>
            <a:ext cx="41148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202872"/>
            <a:ext cx="8229600" cy="4208813"/>
          </a:xfrm>
        </p:spPr>
        <p:txBody>
          <a:bodyPr>
            <a:no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ru-RU" sz="2000" dirty="0" smtClean="0"/>
              <a:t>Разработать модель проблемно-ориентированного сервиса для решения задач инженерного проектирования и анализа в грид в виде </a:t>
            </a:r>
            <a:r>
              <a:rPr lang="ru-RU" sz="2000" i="1" dirty="0" smtClean="0"/>
              <a:t>РаВИС</a:t>
            </a:r>
            <a:r>
              <a:rPr lang="ru-RU" sz="2000" dirty="0" smtClean="0"/>
              <a:t> (</a:t>
            </a:r>
            <a:r>
              <a:rPr lang="ru-RU" sz="2000" i="1" dirty="0" smtClean="0"/>
              <a:t>Распределенного Виртуального Испытательного Стенда</a:t>
            </a:r>
            <a:r>
              <a:rPr lang="ru-RU" sz="2000" dirty="0" smtClean="0"/>
              <a:t>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ru-RU" sz="2000" dirty="0" smtClean="0"/>
              <a:t>Разработать архитектуру и принципы структурной организации РаВИС</a:t>
            </a:r>
            <a:endParaRPr lang="ru-RU" sz="2000" dirty="0"/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ru-RU" sz="2000" dirty="0" smtClean="0"/>
              <a:t>Разработать методы и алгоритмы автоматизированного построения РаВИС и реализовать их в виде </a:t>
            </a:r>
            <a:r>
              <a:rPr lang="ru-RU" sz="2000" i="1" dirty="0" smtClean="0"/>
              <a:t>программной системы CAEBeans</a:t>
            </a:r>
            <a:r>
              <a:rPr lang="ru-RU" sz="2000" dirty="0" smtClean="0"/>
              <a:t>, обеспечивающей создание и использование РаВИС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ru-RU" sz="2000" dirty="0" smtClean="0"/>
              <a:t>Провести испытания системы </a:t>
            </a:r>
            <a:r>
              <a:rPr lang="en-US" sz="2000" dirty="0" err="1" smtClean="0"/>
              <a:t>CAEBeans</a:t>
            </a:r>
            <a:r>
              <a:rPr lang="ru-RU" sz="2000" dirty="0" smtClean="0"/>
              <a:t> путем создания и внедрения РаВИС на промышленном предприятии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>
          <a:blip r:embed="rId3" cstate="print"/>
          <a:srcRect l="-797" t="-862" r="-1188" b="-1153"/>
          <a:stretch>
            <a:fillRect/>
          </a:stretch>
        </p:blipFill>
        <p:spPr bwMode="auto">
          <a:xfrm>
            <a:off x="253387" y="1597445"/>
            <a:ext cx="5343181" cy="38740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11" descr="IMG_3426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9066" y="4629921"/>
            <a:ext cx="6000523" cy="2083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err="1" smtClean="0"/>
              <a:t>РаВИС</a:t>
            </a:r>
            <a:r>
              <a:rPr lang="ru-RU" sz="2800" dirty="0" smtClean="0"/>
              <a:t> </a:t>
            </a:r>
            <a:r>
              <a:rPr lang="en-US" sz="2800" dirty="0" smtClean="0"/>
              <a:t>“</a:t>
            </a:r>
            <a:r>
              <a:rPr lang="ru-RU" sz="2800" dirty="0" smtClean="0"/>
              <a:t>Термообработка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/>
          <a:srcRect l="4185" t="19149" r="42143" b="23772"/>
          <a:stretch>
            <a:fillRect/>
          </a:stretch>
        </p:blipFill>
        <p:spPr bwMode="auto">
          <a:xfrm>
            <a:off x="4960582" y="1628657"/>
            <a:ext cx="2983721" cy="2464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:\WORK\Univer\Аспирантура\Гранты\СКИФ\Конференция\Big_Tube_Quenching.PNG"/>
          <p:cNvPicPr>
            <a:picLocks noChangeAspect="1" noChangeArrowheads="1"/>
          </p:cNvPicPr>
          <p:nvPr/>
        </p:nvPicPr>
        <p:blipFill>
          <a:blip r:embed="rId6" cstate="print"/>
          <a:srcRect l="12000" t="12521" b="9615"/>
          <a:stretch>
            <a:fillRect/>
          </a:stretch>
        </p:blipFill>
        <p:spPr bwMode="auto">
          <a:xfrm>
            <a:off x="6300281" y="3375149"/>
            <a:ext cx="2711517" cy="302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120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 err="1" smtClean="0"/>
              <a:t>РаВИС</a:t>
            </a:r>
            <a:r>
              <a:rPr lang="ru-RU" sz="3200" dirty="0" smtClean="0"/>
              <a:t> на базе </a:t>
            </a:r>
            <a:r>
              <a:rPr lang="en-US" sz="3200" dirty="0" smtClean="0"/>
              <a:t>ANSYS Mechanical</a:t>
            </a:r>
            <a:r>
              <a:rPr lang="ru-RU" sz="3200" dirty="0" smtClean="0"/>
              <a:t>: </a:t>
            </a:r>
            <a:r>
              <a:rPr lang="en-US" sz="3200" dirty="0" smtClean="0"/>
              <a:t>“</a:t>
            </a:r>
            <a:r>
              <a:rPr lang="ru-RU" sz="3200" dirty="0" smtClean="0"/>
              <a:t>Моделирование резьбовых соединений труб для нефтяных скважин</a:t>
            </a:r>
            <a:r>
              <a:rPr lang="en-US" sz="3200" dirty="0" smtClean="0"/>
              <a:t>”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31</a:t>
            </a:fld>
            <a:endParaRPr lang="ru-RU"/>
          </a:p>
        </p:txBody>
      </p: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771526" y="1824946"/>
            <a:ext cx="7414531" cy="4488768"/>
            <a:chOff x="857250" y="1857375"/>
            <a:chExt cx="7786688" cy="4564063"/>
          </a:xfrm>
        </p:grpSpPr>
        <p:pic>
          <p:nvPicPr>
            <p:cNvPr id="6" name="Picture 8" descr="rezb00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6853" y="3142857"/>
              <a:ext cx="4357085" cy="32785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Рисунок 6" descr="CavringCAEBea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50" y="1857375"/>
              <a:ext cx="3810286" cy="45606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err="1" smtClean="0"/>
              <a:t>РаВИС</a:t>
            </a:r>
            <a:r>
              <a:rPr lang="ru-RU" sz="3200" dirty="0" smtClean="0"/>
              <a:t> на базе </a:t>
            </a:r>
            <a:r>
              <a:rPr lang="en-US" sz="3200" dirty="0" smtClean="0"/>
              <a:t>CFX: “</a:t>
            </a:r>
            <a:r>
              <a:rPr lang="ru-RU" sz="3200" dirty="0" smtClean="0"/>
              <a:t>Моделирование обдувания дымовой трубы</a:t>
            </a:r>
            <a:r>
              <a:rPr lang="en-US" sz="3200" dirty="0" smtClean="0"/>
              <a:t>”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8517" y="1716040"/>
            <a:ext cx="4635246" cy="4815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4892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 err="1" smtClean="0"/>
              <a:t>РаВИС</a:t>
            </a:r>
            <a:r>
              <a:rPr lang="ru-RU" sz="3200" dirty="0" smtClean="0"/>
              <a:t> на базе </a:t>
            </a:r>
            <a:r>
              <a:rPr lang="en-US" sz="3200" dirty="0" smtClean="0"/>
              <a:t>ABAQUS </a:t>
            </a:r>
            <a:r>
              <a:rPr lang="ru-RU" sz="3200" dirty="0" smtClean="0"/>
              <a:t>«моделирование напряженно-деформированного состояния грунтового массива »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7" name="Рисунок 6"/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905" y="2156619"/>
            <a:ext cx="6228851" cy="3525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304" y="2722676"/>
            <a:ext cx="5195095" cy="386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Публикации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47316" y="1575815"/>
            <a:ext cx="8610600" cy="5025222"/>
          </a:xfrm>
        </p:spPr>
        <p:txBody>
          <a:bodyPr>
            <a:noAutofit/>
          </a:bodyPr>
          <a:lstStyle/>
          <a:p>
            <a:pPr marL="266700" indent="-26670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ru-RU" sz="1400" b="1" i="1" dirty="0" smtClean="0"/>
              <a:t>В списке ВАК</a:t>
            </a:r>
            <a:endParaRPr lang="en-US" sz="1400" b="1" i="1" dirty="0" smtClean="0"/>
          </a:p>
          <a:p>
            <a:pPr marL="266700" indent="-2667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 smtClean="0"/>
              <a:t>Радченко Г.И. Технология построения проблемно-ориентированных иерархических оболочек над инженерными пакетами в </a:t>
            </a:r>
            <a:r>
              <a:rPr lang="ru-RU" sz="1400" dirty="0" err="1" smtClean="0"/>
              <a:t>грид-средах</a:t>
            </a:r>
            <a:r>
              <a:rPr lang="ru-RU" sz="1400" dirty="0" smtClean="0"/>
              <a:t> // Системы управления и информационные технологии. № 4(34). 2008. С. 57-61.</a:t>
            </a:r>
          </a:p>
          <a:p>
            <a:pPr marL="266700" lvl="0" indent="-266700">
              <a:lnSpc>
                <a:spcPct val="9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 smtClean="0"/>
              <a:t>Радченко Г.И., Соколинский Л.Б. Технология построения виртуальных испытательных стендов в распределенных вычислительных средах // </a:t>
            </a:r>
            <a:r>
              <a:rPr lang="ru-RU" sz="1400" dirty="0" err="1" smtClean="0"/>
              <a:t>Науч.-техн</a:t>
            </a:r>
            <a:r>
              <a:rPr lang="ru-RU" sz="1400" dirty="0" smtClean="0"/>
              <a:t>. вест. СПбГУ ИТМО. № 54. 2008. С. 134-139.</a:t>
            </a:r>
          </a:p>
          <a:p>
            <a:pPr marL="266700" lvl="0" indent="-26670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ru-RU" sz="1400" b="1" i="1" dirty="0" smtClean="0"/>
              <a:t>Другие</a:t>
            </a:r>
          </a:p>
          <a:p>
            <a:pPr marL="271463" lvl="0" indent="-271463">
              <a:lnSpc>
                <a:spcPct val="9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ru-RU" sz="1400" dirty="0" smtClean="0"/>
              <a:t>Радченко Г.И. </a:t>
            </a:r>
            <a:r>
              <a:rPr lang="ru-RU" sz="1400" dirty="0" err="1" smtClean="0"/>
              <a:t>Грид-система</a:t>
            </a:r>
            <a:r>
              <a:rPr lang="ru-RU" sz="1400" dirty="0" smtClean="0"/>
              <a:t> CAEBeans: интеграция ресурсов инженерных пакетов в распределенные вычислительные среды // Параллельные вычислительные технологии (ПаВТ’2009): Тр. </a:t>
            </a:r>
            <a:r>
              <a:rPr lang="ru-RU" sz="1400" dirty="0" err="1" smtClean="0"/>
              <a:t>междунар</a:t>
            </a:r>
            <a:r>
              <a:rPr lang="ru-RU" sz="1400" dirty="0" smtClean="0"/>
              <a:t>. </a:t>
            </a:r>
            <a:r>
              <a:rPr lang="ru-RU" sz="1400" dirty="0" err="1" smtClean="0"/>
              <a:t>науч</a:t>
            </a:r>
            <a:r>
              <a:rPr lang="ru-RU" sz="1400" dirty="0" smtClean="0"/>
              <a:t>. </a:t>
            </a:r>
            <a:r>
              <a:rPr lang="ru-RU" sz="1400" dirty="0" err="1" smtClean="0"/>
              <a:t>конф</a:t>
            </a:r>
            <a:r>
              <a:rPr lang="ru-RU" sz="1400" dirty="0" smtClean="0"/>
              <a:t>. (Н.Н., 30 марта – 3 апреля 2009 г.). Челябинск: Изд-во </a:t>
            </a:r>
            <a:r>
              <a:rPr lang="ru-RU" sz="1400" dirty="0" err="1" smtClean="0"/>
              <a:t>ЮУрГУ</a:t>
            </a:r>
            <a:r>
              <a:rPr lang="ru-RU" sz="1400" dirty="0" smtClean="0"/>
              <a:t>, 2009. C. 281-292.</a:t>
            </a:r>
          </a:p>
          <a:p>
            <a:pPr marL="266700" lvl="0" indent="-266700">
              <a:lnSpc>
                <a:spcPct val="9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ru-RU" sz="1400" dirty="0" smtClean="0"/>
              <a:t>Радченко Г.И. Методы организации </a:t>
            </a:r>
            <a:r>
              <a:rPr lang="ru-RU" sz="1400" dirty="0" err="1" smtClean="0"/>
              <a:t>грид-оболочек</a:t>
            </a:r>
            <a:r>
              <a:rPr lang="ru-RU" sz="1400" dirty="0" smtClean="0"/>
              <a:t> системного слоя в технологии CAEBeans // Вестник </a:t>
            </a:r>
            <a:r>
              <a:rPr lang="ru-RU" sz="1400" dirty="0" err="1" smtClean="0"/>
              <a:t>ЮУрГУ</a:t>
            </a:r>
            <a:r>
              <a:rPr lang="ru-RU" sz="1400" dirty="0" smtClean="0"/>
              <a:t>. Серия "Математическое моделирование и программирование" № 15 (115). </a:t>
            </a:r>
            <a:r>
              <a:rPr lang="ru-RU" sz="1400" dirty="0" err="1" smtClean="0"/>
              <a:t>Вып</a:t>
            </a:r>
            <a:r>
              <a:rPr lang="ru-RU" sz="1400" dirty="0" smtClean="0"/>
              <a:t>. 1. 2008. С. 69-78.</a:t>
            </a:r>
            <a:endParaRPr lang="en-US" sz="1400" dirty="0" smtClean="0"/>
          </a:p>
          <a:p>
            <a:pPr marL="266700" indent="-266700">
              <a:lnSpc>
                <a:spcPct val="9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ru-RU" sz="1400" dirty="0" smtClean="0"/>
              <a:t>Радченко Г.И., Соколинский Л.Б. CAEBeans: иерархические системы структурированных проблемно-ориентированных оболочек над инженерными пакетами // Научный сервис в сети Интернет: многоядерный компьютерный мир. 15 лет РФФИ: Тр. </a:t>
            </a:r>
            <a:r>
              <a:rPr lang="ru-RU" sz="1400" dirty="0" err="1" smtClean="0"/>
              <a:t>Всеросс</a:t>
            </a:r>
            <a:r>
              <a:rPr lang="ru-RU" sz="1400" dirty="0" smtClean="0"/>
              <a:t>. </a:t>
            </a:r>
            <a:r>
              <a:rPr lang="ru-RU" sz="1400" dirty="0" err="1" smtClean="0"/>
              <a:t>науч</a:t>
            </a:r>
            <a:r>
              <a:rPr lang="ru-RU" sz="1400" dirty="0" smtClean="0"/>
              <a:t>. </a:t>
            </a:r>
            <a:r>
              <a:rPr lang="ru-RU" sz="1400" dirty="0" err="1" smtClean="0"/>
              <a:t>конф</a:t>
            </a:r>
            <a:r>
              <a:rPr lang="ru-RU" sz="1400" dirty="0" smtClean="0"/>
              <a:t>. (24-29 сентября 2007 г., г. Новороссийск). М.: Изд-во МГУ. 2007. C. 54-57.</a:t>
            </a:r>
          </a:p>
          <a:p>
            <a:pPr marL="266700" lvl="0" indent="-266700">
              <a:lnSpc>
                <a:spcPct val="9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ru-RU" sz="1400" dirty="0" smtClean="0"/>
              <a:t>Радченко Г.И., Дорохов В.А., </a:t>
            </a:r>
            <a:r>
              <a:rPr lang="ru-RU" sz="1400" dirty="0" err="1" smtClean="0"/>
              <a:t>Насибулина</a:t>
            </a:r>
            <a:r>
              <a:rPr lang="ru-RU" sz="1400" dirty="0" smtClean="0"/>
              <a:t> Р.С., Соколинский Л.Б., </a:t>
            </a:r>
            <a:r>
              <a:rPr lang="ru-RU" sz="1400" dirty="0" err="1" smtClean="0"/>
              <a:t>Шамакина</a:t>
            </a:r>
            <a:r>
              <a:rPr lang="ru-RU" sz="1400" dirty="0" smtClean="0"/>
              <a:t> А.В. Технология создания виртуальных испытательных стендов в </a:t>
            </a:r>
            <a:r>
              <a:rPr lang="ru-RU" sz="1400" dirty="0" err="1" smtClean="0"/>
              <a:t>грид-средах</a:t>
            </a:r>
            <a:r>
              <a:rPr lang="ru-RU" sz="1400" dirty="0" smtClean="0"/>
              <a:t> // Вторая Международная научная конференция "Суперкомпьютерные системы и их применение" (SSA'2008): доклады конференции (27-29 октября 2008 года, Минск) Минск: ОИПИ НАН Беларуси, 2008. С. 194-198.</a:t>
            </a:r>
          </a:p>
          <a:p>
            <a:pPr marL="266700" lvl="0" indent="-266700">
              <a:lnSpc>
                <a:spcPct val="9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ru-RU" sz="1400" dirty="0" smtClean="0"/>
              <a:t>Радченко Г.И., Соколинский Л.Б., </a:t>
            </a:r>
            <a:r>
              <a:rPr lang="ru-RU" sz="1400" dirty="0" err="1" smtClean="0"/>
              <a:t>Шамакина</a:t>
            </a:r>
            <a:r>
              <a:rPr lang="ru-RU" sz="1400" dirty="0" smtClean="0"/>
              <a:t> А.В. Разработка компонентно-ориентированных CAEBean-оболочек для пакета ANSYS CFX // Параллельные вычислительные технологии (ПаВТ'2008): Труды международной научной конференции (28 января - 1 февраля 2008 г., г. Санкт-Петербург). Челябинск: Изд-во </a:t>
            </a:r>
            <a:r>
              <a:rPr lang="ru-RU" sz="1400" dirty="0" err="1" smtClean="0"/>
              <a:t>ЮУрГУ</a:t>
            </a:r>
            <a:r>
              <a:rPr lang="ru-RU" sz="1400" dirty="0" smtClean="0"/>
              <a:t>, 2008. C. 438-443.</a:t>
            </a:r>
          </a:p>
          <a:p>
            <a:pPr marL="266700" indent="-266700">
              <a:lnSpc>
                <a:spcPct val="90000"/>
              </a:lnSpc>
              <a:spcBef>
                <a:spcPts val="0"/>
              </a:spcBef>
              <a:buNone/>
            </a:pPr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34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Основные результаты, выносимые на защиту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727200"/>
            <a:ext cx="8229600" cy="504190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Разработана модель проблемно-ориентированного сервиса для решения задач инженерного проектирования и анализа в грид в виде </a:t>
            </a:r>
            <a:r>
              <a:rPr lang="ru-RU" dirty="0" err="1" smtClean="0"/>
              <a:t>РаВИС</a:t>
            </a:r>
            <a:r>
              <a:rPr lang="ru-RU" dirty="0" smtClean="0"/>
              <a:t> (Распределенного Виртуального Испытательного Стенда)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Разработана архитектура </a:t>
            </a:r>
            <a:r>
              <a:rPr lang="ru-RU" dirty="0" err="1" smtClean="0"/>
              <a:t>CAEBeans</a:t>
            </a:r>
            <a:r>
              <a:rPr lang="ru-RU" dirty="0" smtClean="0"/>
              <a:t>, определяющая принципы структурной организации </a:t>
            </a:r>
            <a:r>
              <a:rPr lang="ru-RU" dirty="0" err="1" smtClean="0"/>
              <a:t>РаВИС</a:t>
            </a:r>
            <a:endParaRPr lang="ru-RU" dirty="0" smtClean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Разработан комплекс методов и алгоритмов, позволяющих автоматизировать процесс построения специализированных </a:t>
            </a:r>
            <a:r>
              <a:rPr lang="ru-RU" dirty="0" err="1" smtClean="0"/>
              <a:t>РаВИС</a:t>
            </a:r>
            <a:r>
              <a:rPr lang="ru-RU" dirty="0" smtClean="0"/>
              <a:t> для решения прикладных задач с использованием различных CAE-пакетов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На базе предложенных подходов разработана система </a:t>
            </a:r>
            <a:r>
              <a:rPr lang="ru-RU" dirty="0" err="1" smtClean="0"/>
              <a:t>CAEBeans</a:t>
            </a:r>
            <a:r>
              <a:rPr lang="ru-RU" dirty="0" smtClean="0"/>
              <a:t> для создания и поддержки </a:t>
            </a:r>
            <a:r>
              <a:rPr lang="ru-RU" dirty="0" err="1" smtClean="0"/>
              <a:t>РаВИС</a:t>
            </a:r>
            <a:r>
              <a:rPr lang="ru-RU" dirty="0" smtClean="0"/>
              <a:t>; произведены испытания системы </a:t>
            </a:r>
            <a:r>
              <a:rPr lang="ru-RU" dirty="0" err="1" smtClean="0"/>
              <a:t>CAEBeans</a:t>
            </a:r>
            <a:r>
              <a:rPr lang="ru-RU" dirty="0" smtClean="0"/>
              <a:t> для различных CAE-пакетов; </a:t>
            </a:r>
            <a:r>
              <a:rPr lang="ru-RU" dirty="0" err="1" smtClean="0"/>
              <a:t>РаВИС</a:t>
            </a:r>
            <a:r>
              <a:rPr lang="ru-RU" dirty="0" smtClean="0"/>
              <a:t> «Термообработка», внедрен в опытную эксплуатацию на ОАО «Челябинский трубопрокатный завод»</a:t>
            </a:r>
          </a:p>
          <a:p>
            <a:pPr>
              <a:spcAft>
                <a:spcPts val="600"/>
              </a:spcAft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35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4483100" y="1701800"/>
            <a:ext cx="4660900" cy="449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0" y="1752600"/>
            <a:ext cx="4279900" cy="44069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70" name="Заголовок 3"/>
          <p:cNvSpPr>
            <a:spLocks noGrp="1"/>
          </p:cNvSpPr>
          <p:nvPr>
            <p:ph type="title"/>
          </p:nvPr>
        </p:nvSpPr>
        <p:spPr>
          <a:xfrm>
            <a:off x="500063" y="714375"/>
            <a:ext cx="8143875" cy="785813"/>
          </a:xfrm>
        </p:spPr>
        <p:txBody>
          <a:bodyPr anchor="t">
            <a:normAutofit/>
          </a:bodyPr>
          <a:lstStyle/>
          <a:p>
            <a:pPr>
              <a:tabLst>
                <a:tab pos="2963863" algn="l"/>
              </a:tabLst>
            </a:pPr>
            <a:r>
              <a:rPr lang="ru-RU" sz="4000" dirty="0" smtClean="0"/>
              <a:t>Испытательный стенд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01177C-2B07-4BD6-91C4-35B2242E5172}" type="slidenum">
              <a:rPr lang="en-US" smtClean="0"/>
              <a:pPr>
                <a:defRPr/>
              </a:pPr>
              <a:t>4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2" name="Picture 5" descr="10(12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625" y="2670175"/>
            <a:ext cx="3905250" cy="292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Группа 6"/>
          <p:cNvGrpSpPr>
            <a:grpSpLocks noGrp="1"/>
          </p:cNvGrpSpPr>
          <p:nvPr>
            <p:ph idx="1"/>
          </p:nvPr>
        </p:nvGrpSpPr>
        <p:grpSpPr bwMode="auto">
          <a:xfrm>
            <a:off x="4601113" y="2900363"/>
            <a:ext cx="4415887" cy="2446337"/>
            <a:chOff x="142875" y="1571625"/>
            <a:chExt cx="8786813" cy="5083175"/>
          </a:xfrm>
        </p:grpSpPr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2875" y="1641909"/>
              <a:ext cx="4288266" cy="37885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 l="4185" t="19149" r="42143" b="23772"/>
            <a:stretch>
              <a:fillRect/>
            </a:stretch>
          </p:blipFill>
          <p:spPr bwMode="auto">
            <a:xfrm>
              <a:off x="3499889" y="1571625"/>
              <a:ext cx="3459651" cy="28590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5" descr="C:\WORK\Univer\Аспирантура\Гранты\СКИФ\Конференция\Big_Tube_Quenching.PNG"/>
            <p:cNvPicPr>
              <a:picLocks noChangeAspect="1" noChangeArrowheads="1"/>
            </p:cNvPicPr>
            <p:nvPr/>
          </p:nvPicPr>
          <p:blipFill>
            <a:blip r:embed="rId6" cstate="print"/>
            <a:srcRect l="12000" t="12521" b="9615"/>
            <a:stretch>
              <a:fillRect/>
            </a:stretch>
          </p:blipFill>
          <p:spPr bwMode="auto">
            <a:xfrm>
              <a:off x="5785461" y="3145097"/>
              <a:ext cx="3144227" cy="3509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TextBox 12"/>
          <p:cNvSpPr txBox="1"/>
          <p:nvPr/>
        </p:nvSpPr>
        <p:spPr>
          <a:xfrm>
            <a:off x="1155700" y="1765300"/>
            <a:ext cx="186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Реальный</a:t>
            </a:r>
            <a:endParaRPr lang="ru-RU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791200" y="1765300"/>
            <a:ext cx="241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Виртуальный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Концепция облачных вычислений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7" name="Содержимое 6" descr="Инженер и облако.em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66247" y="1562878"/>
            <a:ext cx="5262341" cy="51259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Структура РаВИС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2A29C9E6-CBC2-4512-942F-0480C5970AF4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  <p:pic>
        <p:nvPicPr>
          <p:cNvPr id="10" name="Содержимое 9" descr="Равис.em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980967" y="1653363"/>
            <a:ext cx="4919561" cy="50658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Технология </a:t>
            </a:r>
            <a:r>
              <a:rPr lang="en-US" dirty="0" smtClean="0"/>
              <a:t>CAEBeans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92595"/>
            <a:ext cx="8229600" cy="482718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b="1" i="1" dirty="0" smtClean="0"/>
              <a:t>Технология CAEBeans</a:t>
            </a:r>
            <a:r>
              <a:rPr lang="ru-RU" b="1" dirty="0" smtClean="0"/>
              <a:t> </a:t>
            </a:r>
            <a:r>
              <a:rPr lang="ru-RU" dirty="0" smtClean="0"/>
              <a:t>– это совокупность теории и практической техники, на которые опирается процесс создания и использования распределенных виртуальных испытательных стендов. Технология CAEBeans включает в себя:</a:t>
            </a:r>
          </a:p>
          <a:p>
            <a:pPr marL="715963" lvl="0">
              <a:lnSpc>
                <a:spcPct val="120000"/>
              </a:lnSpc>
            </a:pPr>
            <a:r>
              <a:rPr lang="ru-RU" b="1" i="1" dirty="0" smtClean="0"/>
              <a:t>концептуальные средства</a:t>
            </a:r>
            <a:r>
              <a:rPr lang="ru-RU" i="1" dirty="0" smtClean="0"/>
              <a:t>, </a:t>
            </a:r>
            <a:r>
              <a:rPr lang="ru-RU" dirty="0" smtClean="0"/>
              <a:t>которые определяют методы разработки и структуру РаВИС</a:t>
            </a:r>
          </a:p>
          <a:p>
            <a:pPr marL="715963" lvl="0">
              <a:lnSpc>
                <a:spcPct val="120000"/>
              </a:lnSpc>
            </a:pPr>
            <a:r>
              <a:rPr lang="ru-RU" b="1" i="1" dirty="0" smtClean="0"/>
              <a:t>организационные средства</a:t>
            </a:r>
            <a:r>
              <a:rPr lang="ru-RU" dirty="0" smtClean="0"/>
              <a:t>, которые определяют форму труда и распределение обязанностей в команде разработчиков и пользователей РаВИС</a:t>
            </a:r>
          </a:p>
          <a:p>
            <a:pPr marL="715963" lvl="0">
              <a:lnSpc>
                <a:spcPct val="120000"/>
              </a:lnSpc>
            </a:pPr>
            <a:r>
              <a:rPr lang="ru-RU" b="1" i="1" dirty="0" smtClean="0"/>
              <a:t>программные средства </a:t>
            </a:r>
            <a:r>
              <a:rPr lang="ru-RU" dirty="0" smtClean="0"/>
              <a:t>разработки и среду исполнения РаВИС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CAEBean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i="1" dirty="0" smtClean="0"/>
              <a:t>Оболочка </a:t>
            </a:r>
            <a:r>
              <a:rPr lang="en-US" b="1" i="1" dirty="0" smtClean="0"/>
              <a:t>CAEBean </a:t>
            </a:r>
            <a:r>
              <a:rPr lang="ru-RU" dirty="0" smtClean="0"/>
              <a:t>– это основная структурная единица, формирующая РаВИС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Название </a:t>
            </a:r>
            <a:r>
              <a:rPr lang="en-US" dirty="0" smtClean="0"/>
              <a:t>CAEBean:</a:t>
            </a:r>
          </a:p>
          <a:p>
            <a:pPr marL="989013" indent="-446088">
              <a:tabLst>
                <a:tab pos="1073150" algn="l"/>
              </a:tabLst>
            </a:pPr>
            <a:r>
              <a:rPr lang="en-US" b="1" i="1" dirty="0" smtClean="0"/>
              <a:t>CAE </a:t>
            </a:r>
            <a:r>
              <a:rPr lang="en-US" i="1" dirty="0" smtClean="0"/>
              <a:t>(Computer Aided </a:t>
            </a:r>
            <a:r>
              <a:rPr lang="en-US" i="1" dirty="0" err="1" smtClean="0"/>
              <a:t>Engeneering</a:t>
            </a:r>
            <a:r>
              <a:rPr lang="en-US" i="1" dirty="0" smtClean="0"/>
              <a:t>)</a:t>
            </a:r>
            <a:r>
              <a:rPr lang="en-US" dirty="0" smtClean="0"/>
              <a:t> –</a:t>
            </a:r>
            <a:r>
              <a:rPr lang="ru-RU" dirty="0" smtClean="0"/>
              <a:t> инженерное проектирование при помощи компьютера</a:t>
            </a:r>
            <a:endParaRPr lang="en-US" dirty="0" smtClean="0"/>
          </a:p>
          <a:p>
            <a:pPr marL="989013" indent="-446088">
              <a:tabLst>
                <a:tab pos="1073150" algn="l"/>
              </a:tabLst>
            </a:pPr>
            <a:r>
              <a:rPr lang="en-US" b="1" i="1" dirty="0" smtClean="0"/>
              <a:t>Bean</a:t>
            </a:r>
            <a:r>
              <a:rPr lang="en-US" dirty="0" smtClean="0"/>
              <a:t> – </a:t>
            </a:r>
            <a:r>
              <a:rPr lang="ru-RU" dirty="0" smtClean="0"/>
              <a:t>оболочка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Слои РаВИС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7032-50CA-4B28-9C37-2C0CAC45235A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5" name="Рисунок 4" descr="Слоистая архитектура системы CAEBeans.em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3049" y="1621970"/>
            <a:ext cx="3971660" cy="5126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.3|4.1|3.7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2155</TotalTime>
  <Words>2204</Words>
  <Application>Microsoft Office PowerPoint</Application>
  <PresentationFormat>Экран (4:3)</PresentationFormat>
  <Paragraphs>277</Paragraphs>
  <Slides>35</Slides>
  <Notes>35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7" baseType="lpstr">
      <vt:lpstr>Тема Office</vt:lpstr>
      <vt:lpstr>Visio</vt:lpstr>
      <vt:lpstr>Сервисно ориентированный подход  к использованию систем инженерного проектирования и анализа в распределенных вычислительных средах</vt:lpstr>
      <vt:lpstr>Цель диссертационной работы</vt:lpstr>
      <vt:lpstr>Основные задачи</vt:lpstr>
      <vt:lpstr>Испытательный стенд</vt:lpstr>
      <vt:lpstr>Концепция облачных вычислений</vt:lpstr>
      <vt:lpstr>Структура РаВИС</vt:lpstr>
      <vt:lpstr>Технология CAEBeans</vt:lpstr>
      <vt:lpstr>CAEBean</vt:lpstr>
      <vt:lpstr>Слои РаВИС</vt:lpstr>
      <vt:lpstr>Проблемный CAEBean</vt:lpstr>
      <vt:lpstr>Иерархия проблемных CAEBean</vt:lpstr>
      <vt:lpstr>Логический план решения задачи</vt:lpstr>
      <vt:lpstr>Узлы логического плана</vt:lpstr>
      <vt:lpstr>Компонентный CAEBean</vt:lpstr>
      <vt:lpstr>Системный CAEBean</vt:lpstr>
      <vt:lpstr>Роли в разработке РаВИС</vt:lpstr>
      <vt:lpstr>Разработка и исполнение РаВИС</vt:lpstr>
      <vt:lpstr>Разработка и исполнение РаВИС</vt:lpstr>
      <vt:lpstr>Метрики производительности приложений в Грид</vt:lpstr>
      <vt:lpstr>Структура системы CAEBeans</vt:lpstr>
      <vt:lpstr>Платформа реализации</vt:lpstr>
      <vt:lpstr>CAEBeans Constructor</vt:lpstr>
      <vt:lpstr>CAEBeans Portal</vt:lpstr>
      <vt:lpstr>CAEBeans Server</vt:lpstr>
      <vt:lpstr>Взаимодействие CAEBeans Server и CAEBeans Broker</vt:lpstr>
      <vt:lpstr>CAEBeans Broker</vt:lpstr>
      <vt:lpstr>Слайд 27</vt:lpstr>
      <vt:lpstr>CAEBeans Constructor</vt:lpstr>
      <vt:lpstr>CAEBeans Portal</vt:lpstr>
      <vt:lpstr>РаВИС “Термообработка”</vt:lpstr>
      <vt:lpstr>РаВИС на базе ANSYS Mechanical: “Моделирование резьбовых соединений труб для нефтяных скважин”</vt:lpstr>
      <vt:lpstr>РаВИС на базе CFX: “Моделирование обдувания дымовой трубы”</vt:lpstr>
      <vt:lpstr>РаВИС на базе ABAQUS «моделирование напряженно-деформированного состояния грунтового массива »</vt:lpstr>
      <vt:lpstr>Публикации</vt:lpstr>
      <vt:lpstr>Основные результаты, выносимые на защиту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Сервисно ориентированный подход  к использованию систем инженерного проектирования и анализа в распределенных вычислительных средах</dc:title>
  <dc:creator>Gleb</dc:creator>
  <cp:lastModifiedBy>Глеб Радченко</cp:lastModifiedBy>
  <cp:revision>229</cp:revision>
  <dcterms:created xsi:type="dcterms:W3CDTF">2009-08-26T09:15:03Z</dcterms:created>
  <dcterms:modified xsi:type="dcterms:W3CDTF">2009-10-24T10:30:19Z</dcterms:modified>
</cp:coreProperties>
</file>